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83" r:id="rId4"/>
    <p:sldId id="258" r:id="rId5"/>
    <p:sldId id="284" r:id="rId6"/>
    <p:sldId id="266" r:id="rId7"/>
    <p:sldId id="260" r:id="rId8"/>
    <p:sldId id="268" r:id="rId9"/>
    <p:sldId id="269" r:id="rId10"/>
    <p:sldId id="270" r:id="rId11"/>
    <p:sldId id="281" r:id="rId12"/>
    <p:sldId id="271" r:id="rId13"/>
    <p:sldId id="272" r:id="rId14"/>
    <p:sldId id="267" r:id="rId15"/>
    <p:sldId id="273" r:id="rId16"/>
    <p:sldId id="277" r:id="rId17"/>
    <p:sldId id="274" r:id="rId18"/>
    <p:sldId id="275" r:id="rId19"/>
    <p:sldId id="276" r:id="rId20"/>
    <p:sldId id="282" r:id="rId21"/>
    <p:sldId id="262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233"/>
    <a:srgbClr val="EC8E3C"/>
    <a:srgbClr val="EEEEEE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5"/>
    <p:restoredTop sz="86446"/>
  </p:normalViewPr>
  <p:slideViewPr>
    <p:cSldViewPr snapToGrid="0" snapToObjects="1">
      <p:cViewPr>
        <p:scale>
          <a:sx n="100" d="100"/>
          <a:sy n="100" d="100"/>
        </p:scale>
        <p:origin x="1320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BA02E-5B1F-3C42-8622-E8B43D1656C2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2C380-CF24-E547-95F3-037A6D0539A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229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20</a:t>
            </a:r>
            <a:r>
              <a:rPr lang="zh-CN" altLang="en-US" dirty="0" smtClean="0"/>
              <a:t>日，阿里巴巴集团宣布与欧尚零售、润泰集团达成合作，根据战略协议，阿里巴巴投入</a:t>
            </a:r>
            <a:r>
              <a:rPr lang="en-US" altLang="zh-CN" dirty="0" smtClean="0"/>
              <a:t>224</a:t>
            </a:r>
            <a:r>
              <a:rPr lang="zh-CN" altLang="en-US" dirty="0" smtClean="0"/>
              <a:t>亿港币（约</a:t>
            </a:r>
            <a:r>
              <a:rPr lang="en-US" altLang="zh-CN" dirty="0" smtClean="0"/>
              <a:t>28.8</a:t>
            </a:r>
            <a:r>
              <a:rPr lang="zh-CN" altLang="en-US" dirty="0" smtClean="0"/>
              <a:t>亿美元），从润泰集团手中收购高鑫零售股份，交易完成后，阿里巴巴直接和间接持有高鑫零售</a:t>
            </a:r>
            <a:r>
              <a:rPr lang="en-US" altLang="zh-CN" dirty="0" smtClean="0"/>
              <a:t>36.16%</a:t>
            </a:r>
            <a:r>
              <a:rPr lang="zh-CN" altLang="en-US" dirty="0" smtClean="0"/>
              <a:t>的股份。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永辉超市股份有限公司今天</a:t>
            </a:r>
            <a:r>
              <a:rPr lang="en-US" altLang="zh-CN" dirty="0" smtClean="0"/>
              <a:t>(1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29</a:t>
            </a:r>
            <a:r>
              <a:rPr lang="zh-CN" altLang="en-US" dirty="0" smtClean="0"/>
              <a:t>日</a:t>
            </a:r>
            <a:r>
              <a:rPr lang="en-US" altLang="zh-CN" dirty="0" smtClean="0"/>
              <a:t>)</a:t>
            </a:r>
            <a:r>
              <a:rPr lang="zh-CN" altLang="en-US" dirty="0" smtClean="0"/>
              <a:t>发布公告称，拟同意旗下子公司永辉云创科技有限公司</a:t>
            </a:r>
            <a:r>
              <a:rPr lang="en-US" altLang="zh-CN" dirty="0" smtClean="0"/>
              <a:t>(</a:t>
            </a:r>
            <a:r>
              <a:rPr lang="zh-CN" altLang="en-US" dirty="0" smtClean="0"/>
              <a:t>负责供应链和物流业务</a:t>
            </a:r>
            <a:r>
              <a:rPr lang="en-US" altLang="zh-CN" dirty="0" smtClean="0"/>
              <a:t>)</a:t>
            </a:r>
            <a:r>
              <a:rPr lang="zh-CN" altLang="en-US" dirty="0" smtClean="0"/>
              <a:t>新增注册资本</a:t>
            </a:r>
            <a:r>
              <a:rPr lang="en-US" altLang="zh-CN" dirty="0" smtClean="0"/>
              <a:t>2.5</a:t>
            </a:r>
            <a:r>
              <a:rPr lang="zh-CN" altLang="en-US" dirty="0" smtClean="0"/>
              <a:t>亿元人民币，其中林芝腾讯科技有限公司</a:t>
            </a:r>
            <a:r>
              <a:rPr lang="en-US" altLang="zh-CN" dirty="0" smtClean="0"/>
              <a:t>(</a:t>
            </a:r>
            <a:r>
              <a:rPr lang="zh-CN" altLang="en-US" dirty="0" smtClean="0"/>
              <a:t>腾讯旗下投资管理公司</a:t>
            </a:r>
            <a:r>
              <a:rPr lang="en-US" altLang="zh-CN" dirty="0" smtClean="0"/>
              <a:t>)</a:t>
            </a:r>
            <a:r>
              <a:rPr lang="zh-CN" altLang="en-US" dirty="0" smtClean="0"/>
              <a:t>拟认购</a:t>
            </a:r>
            <a:r>
              <a:rPr lang="en-US" altLang="zh-CN" dirty="0" smtClean="0"/>
              <a:t>1.875</a:t>
            </a:r>
            <a:r>
              <a:rPr lang="zh-CN" altLang="en-US" dirty="0" smtClean="0"/>
              <a:t>亿元，永辉自己认购</a:t>
            </a:r>
            <a:r>
              <a:rPr lang="en-US" altLang="zh-CN" dirty="0" smtClean="0"/>
              <a:t>0.625</a:t>
            </a:r>
            <a:r>
              <a:rPr lang="zh-CN" altLang="en-US" dirty="0" smtClean="0"/>
              <a:t>亿元。</a:t>
            </a:r>
            <a:endParaRPr kumimoji="1"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月，美团点评首家线下生鲜超市掌鱼生鲜在望京博泰国际商业广场开业。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月，美团点评发起设立的产业基金龙珠资本完成对上海社区生鲜品牌“康品汇”的</a:t>
            </a:r>
            <a:r>
              <a:rPr lang="en-US" altLang="zh-CN" dirty="0" smtClean="0"/>
              <a:t>A</a:t>
            </a:r>
            <a:r>
              <a:rPr lang="zh-CN" altLang="en-US" dirty="0" smtClean="0"/>
              <a:t>轮融资领投。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月，</a:t>
            </a:r>
            <a:r>
              <a:rPr kumimoji="1" lang="zh-CN" altLang="en-US" dirty="0" smtClean="0"/>
              <a:t>美团成立新到店事业群和大零售事业群。</a:t>
            </a: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京东</a:t>
            </a:r>
            <a:r>
              <a:rPr lang="en-US" altLang="zh-CN" dirty="0" smtClean="0"/>
              <a:t>7FRESH</a:t>
            </a:r>
            <a:r>
              <a:rPr lang="zh-CN" altLang="en-US" dirty="0" smtClean="0"/>
              <a:t>的加入，与 腾讯 系</a:t>
            </a:r>
            <a:r>
              <a:rPr lang="en-US" altLang="zh-CN" dirty="0" smtClean="0"/>
              <a:t>( </a:t>
            </a:r>
            <a:r>
              <a:rPr lang="zh-CN" altLang="en-US" dirty="0" smtClean="0"/>
              <a:t>永辉 超市、超级物种、家乐福、万达商业、海澜之家等</a:t>
            </a:r>
            <a:r>
              <a:rPr lang="en-US" altLang="zh-CN" dirty="0" smtClean="0"/>
              <a:t>)</a:t>
            </a:r>
            <a:r>
              <a:rPr lang="zh-CN" altLang="en-US" dirty="0" smtClean="0"/>
              <a:t>与阿里系</a:t>
            </a:r>
            <a:r>
              <a:rPr lang="en-US" altLang="zh-CN" dirty="0" smtClean="0"/>
              <a:t>(</a:t>
            </a:r>
            <a:r>
              <a:rPr lang="zh-CN" altLang="en-US" dirty="0" smtClean="0"/>
              <a:t>三江购物、联华超市、新华都、高鑫零售等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的火拼，也意味互联网巨头的线下流量入口争夺战将加剧。</a:t>
            </a:r>
            <a:endParaRPr kumimoji="1"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2C380-CF24-E547-95F3-037A6D0539A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129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2C380-CF24-E547-95F3-037A6D0539A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31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2C380-CF24-E547-95F3-037A6D0539A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495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2C380-CF24-E547-95F3-037A6D0539A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01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14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528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16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66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083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749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6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195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783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490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380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79277-AD02-D544-B0B9-363C78007C10}" type="datetimeFigureOut">
              <a:rPr kumimoji="1" lang="zh-CN" altLang="en-US" smtClean="0"/>
              <a:t>2018/5/8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1F99-75BB-3443-8037-8E67D66B875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403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3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jpe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jpeg"/><Relationship Id="rId9" Type="http://schemas.openxmlformats.org/officeDocument/2006/relationships/image" Target="../media/image75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jpeg"/><Relationship Id="rId5" Type="http://schemas.openxmlformats.org/officeDocument/2006/relationships/image" Target="../media/image79.png"/><Relationship Id="rId6" Type="http://schemas.openxmlformats.org/officeDocument/2006/relationships/image" Target="../media/image80.jpeg"/><Relationship Id="rId7" Type="http://schemas.openxmlformats.org/officeDocument/2006/relationships/image" Target="../media/image81.png"/><Relationship Id="rId8" Type="http://schemas.openxmlformats.org/officeDocument/2006/relationships/image" Target="../media/image82.jpeg"/><Relationship Id="rId9" Type="http://schemas.openxmlformats.org/officeDocument/2006/relationships/image" Target="../media/image83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iff"/><Relationship Id="rId4" Type="http://schemas.openxmlformats.org/officeDocument/2006/relationships/image" Target="../media/image85.tiff"/><Relationship Id="rId5" Type="http://schemas.openxmlformats.org/officeDocument/2006/relationships/image" Target="../media/image86.tiff"/><Relationship Id="rId6" Type="http://schemas.openxmlformats.org/officeDocument/2006/relationships/image" Target="../media/image8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4" Type="http://schemas.openxmlformats.org/officeDocument/2006/relationships/image" Target="../media/image89.jpg"/><Relationship Id="rId5" Type="http://schemas.openxmlformats.org/officeDocument/2006/relationships/image" Target="../media/image90.jpg"/><Relationship Id="rId6" Type="http://schemas.openxmlformats.org/officeDocument/2006/relationships/image" Target="../media/image91.jpg"/><Relationship Id="rId7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tiff"/><Relationship Id="rId12" Type="http://schemas.openxmlformats.org/officeDocument/2006/relationships/image" Target="../media/image13.tiff"/><Relationship Id="rId13" Type="http://schemas.openxmlformats.org/officeDocument/2006/relationships/image" Target="../media/image14.tiff"/><Relationship Id="rId14" Type="http://schemas.openxmlformats.org/officeDocument/2006/relationships/image" Target="../media/image15.tiff"/><Relationship Id="rId15" Type="http://schemas.openxmlformats.org/officeDocument/2006/relationships/image" Target="../media/image16.tiff"/><Relationship Id="rId16" Type="http://schemas.openxmlformats.org/officeDocument/2006/relationships/image" Target="../media/image17.tiff"/><Relationship Id="rId17" Type="http://schemas.openxmlformats.org/officeDocument/2006/relationships/image" Target="../media/image18.tiff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8.tiff"/><Relationship Id="rId8" Type="http://schemas.openxmlformats.org/officeDocument/2006/relationships/image" Target="../media/image9.tiff"/><Relationship Id="rId9" Type="http://schemas.openxmlformats.org/officeDocument/2006/relationships/image" Target="../media/image10.tiff"/><Relationship Id="rId10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apidesign.cn/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3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去一年，商超和便利店生意到底都怎样？"/>
          <p:cNvPicPr>
            <a:picLocks noChangeAspect="1" noChangeArrowheads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66755"/>
          </a:xfrm>
          <a:prstGeom prst="rect">
            <a:avLst/>
          </a:prstGeom>
          <a:solidFill>
            <a:srgbClr val="ED7233"/>
          </a:solidFill>
        </p:spPr>
      </p:pic>
      <p:sp>
        <p:nvSpPr>
          <p:cNvPr id="4" name="文本框 3"/>
          <p:cNvSpPr txBox="1"/>
          <p:nvPr/>
        </p:nvSpPr>
        <p:spPr>
          <a:xfrm>
            <a:off x="1132666" y="2438400"/>
            <a:ext cx="9656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60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为电子会员卡而生</a:t>
            </a:r>
            <a:endParaRPr kumimoji="1" lang="en-US" altLang="zh-CN" sz="6000" b="1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打造您自己的电子会员俱乐部</a:t>
            </a:r>
            <a:endParaRPr kumimoji="1" lang="zh-CN" altLang="en-US" sz="2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7" name="直线连接符 6"/>
          <p:cNvCxnSpPr/>
          <p:nvPr/>
        </p:nvCxnSpPr>
        <p:spPr>
          <a:xfrm>
            <a:off x="2910665" y="4102100"/>
            <a:ext cx="95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8016065" y="4102100"/>
            <a:ext cx="95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079501" y="-1409700"/>
            <a:ext cx="1206500" cy="2286000"/>
          </a:xfrm>
          <a:prstGeom prst="roundRect">
            <a:avLst>
              <a:gd name="adj" fmla="val 194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63" y="278834"/>
            <a:ext cx="1022976" cy="2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移动支付的竞争进入“下半场”"/>
          <p:cNvSpPr txBox="1"/>
          <p:nvPr/>
        </p:nvSpPr>
        <p:spPr>
          <a:xfrm>
            <a:off x="427520" y="450481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营销能力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: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积分商城</a:t>
            </a:r>
            <a:endParaRPr sz="24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1206630" y="2901709"/>
            <a:ext cx="1348165" cy="2739971"/>
            <a:chOff x="655499" y="1705225"/>
            <a:chExt cx="2171234" cy="4412750"/>
          </a:xfrm>
        </p:grpSpPr>
        <p:pic>
          <p:nvPicPr>
            <p:cNvPr id="383" name="成组" descr="成组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499" y="1705225"/>
              <a:ext cx="2171234" cy="44127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86" name="IMG_5454.PNG" descr="IMG_54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2129657"/>
              <a:ext cx="1945942" cy="3519237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矩形 12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组 4"/>
          <p:cNvGrpSpPr/>
          <p:nvPr/>
        </p:nvGrpSpPr>
        <p:grpSpPr>
          <a:xfrm>
            <a:off x="4037458" y="2901709"/>
            <a:ext cx="1348166" cy="2739971"/>
            <a:chOff x="3450194" y="1484588"/>
            <a:chExt cx="2388358" cy="4854025"/>
          </a:xfrm>
        </p:grpSpPr>
        <p:pic>
          <p:nvPicPr>
            <p:cNvPr id="382" name="成组" descr="成组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194" y="1484588"/>
              <a:ext cx="2388358" cy="485402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152" y="1951464"/>
              <a:ext cx="2176441" cy="3871161"/>
            </a:xfrm>
            <a:prstGeom prst="rect">
              <a:avLst/>
            </a:prstGeom>
          </p:spPr>
        </p:pic>
      </p:grpSp>
      <p:grpSp>
        <p:nvGrpSpPr>
          <p:cNvPr id="6" name="组 5"/>
          <p:cNvGrpSpPr/>
          <p:nvPr/>
        </p:nvGrpSpPr>
        <p:grpSpPr>
          <a:xfrm>
            <a:off x="6940714" y="2901709"/>
            <a:ext cx="1348166" cy="2739971"/>
            <a:chOff x="6353449" y="1484588"/>
            <a:chExt cx="2388358" cy="4854025"/>
          </a:xfrm>
        </p:grpSpPr>
        <p:pic>
          <p:nvPicPr>
            <p:cNvPr id="381" name="成组" descr="成组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3449" y="1484588"/>
              <a:ext cx="2388358" cy="485402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07" y="1951464"/>
              <a:ext cx="2176441" cy="3871161"/>
            </a:xfrm>
            <a:prstGeom prst="rect">
              <a:avLst/>
            </a:prstGeom>
          </p:spPr>
        </p:pic>
      </p:grpSp>
      <p:grpSp>
        <p:nvGrpSpPr>
          <p:cNvPr id="7" name="组 6"/>
          <p:cNvGrpSpPr/>
          <p:nvPr/>
        </p:nvGrpSpPr>
        <p:grpSpPr>
          <a:xfrm>
            <a:off x="9843970" y="2883258"/>
            <a:ext cx="1348166" cy="2739971"/>
            <a:chOff x="9256705" y="1484588"/>
            <a:chExt cx="2388358" cy="4854025"/>
          </a:xfrm>
        </p:grpSpPr>
        <p:pic>
          <p:nvPicPr>
            <p:cNvPr id="384" name="成组" descr="成组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705" y="1484588"/>
              <a:ext cx="2388358" cy="485402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663" y="1951463"/>
              <a:ext cx="2176441" cy="3871161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606927" y="5882417"/>
            <a:ext cx="185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积分赠送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11895" y="5882416"/>
            <a:ext cx="185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积分兑换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303687" y="5882415"/>
            <a:ext cx="185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兑换明细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07697" y="5882417"/>
            <a:ext cx="185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积分商城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36051" y="6171350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兑换记录实时查看</a:t>
            </a:r>
            <a:endParaRPr kumimoji="1" lang="zh-CN" altLang="en-US" sz="10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09835" y="6171350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积分兑换优惠券</a:t>
            </a:r>
            <a:r>
              <a:rPr kumimoji="1" lang="zh-CN" altLang="en-US" sz="100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，促进二次消费</a:t>
            </a:r>
            <a:endParaRPr kumimoji="1" lang="zh-CN" altLang="en-US" sz="10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73399" y="6150520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开卡消费均可赠送积分</a:t>
            </a:r>
            <a:endParaRPr kumimoji="1" lang="zh-CN" altLang="en-US" sz="10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48301" y="6171350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可上架多种类型优惠券</a:t>
            </a:r>
            <a:endParaRPr kumimoji="1" lang="zh-CN" altLang="en-US" sz="10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6021" y="1477304"/>
            <a:ext cx="103201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用积分系统作为运营会员及提高会员忠诚度的激励手段，可使用积分兑换不同形式不同种类的电子优惠券，</a:t>
            </a:r>
            <a:endParaRPr kumimoji="1" lang="en-US" altLang="zh-CN" sz="1300" dirty="0">
              <a:solidFill>
                <a:schemeClr val="bg2">
                  <a:lumMod val="2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将积分变为实在的优惠和关怀，从而保持长期的会员活跃度和贡献度</a:t>
            </a: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，提升用户粘性。</a:t>
            </a:r>
            <a:endParaRPr kumimoji="1" lang="en-US" altLang="zh-CN" sz="1300" dirty="0">
              <a:solidFill>
                <a:schemeClr val="bg2">
                  <a:lumMod val="2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  <a:sym typeface="Lantinghei SC Demibold"/>
            </a:endParaRPr>
          </a:p>
          <a:p>
            <a:pPr algn="just"/>
            <a:endParaRPr kumimoji="1" lang="zh-CN" altLang="en-US" dirty="0">
              <a:solidFill>
                <a:srgbClr val="ED7233"/>
              </a:solidFill>
              <a:latin typeface="Microsoft YaHei Light" charset="-122"/>
              <a:ea typeface="Microsoft YaHei Light" charset="-122"/>
              <a:cs typeface="Microsoft YaHei Light" charset="-122"/>
              <a:sym typeface="+mn-ea"/>
            </a:endParaRPr>
          </a:p>
          <a:p>
            <a:pPr algn="ctr"/>
            <a:endParaRPr kumimoji="1" lang="zh-CN" altLang="en-US" dirty="0">
              <a:solidFill>
                <a:srgbClr val="ED7233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7122864" y="5869934"/>
            <a:ext cx="298553" cy="279258"/>
            <a:chOff x="7302837" y="1766393"/>
            <a:chExt cx="480822" cy="449747"/>
          </a:xfrm>
        </p:grpSpPr>
        <p:sp>
          <p:nvSpPr>
            <p:cNvPr id="35" name="椭圆 34"/>
            <p:cNvSpPr/>
            <p:nvPr/>
          </p:nvSpPr>
          <p:spPr>
            <a:xfrm>
              <a:off x="7302837" y="1766393"/>
              <a:ext cx="480822" cy="44974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6777" y="1862328"/>
              <a:ext cx="257875" cy="257875"/>
            </a:xfrm>
            <a:prstGeom prst="rect">
              <a:avLst/>
            </a:prstGeom>
          </p:spPr>
        </p:pic>
      </p:grpSp>
      <p:grpSp>
        <p:nvGrpSpPr>
          <p:cNvPr id="22" name="组 21"/>
          <p:cNvGrpSpPr/>
          <p:nvPr/>
        </p:nvGrpSpPr>
        <p:grpSpPr>
          <a:xfrm>
            <a:off x="4164373" y="5869265"/>
            <a:ext cx="298553" cy="279258"/>
            <a:chOff x="4426727" y="1766393"/>
            <a:chExt cx="480822" cy="449747"/>
          </a:xfrm>
        </p:grpSpPr>
        <p:sp>
          <p:nvSpPr>
            <p:cNvPr id="34" name="椭圆 33"/>
            <p:cNvSpPr/>
            <p:nvPr/>
          </p:nvSpPr>
          <p:spPr>
            <a:xfrm>
              <a:off x="4426727" y="1766393"/>
              <a:ext cx="480822" cy="449747"/>
            </a:xfrm>
            <a:prstGeom prst="ellipse">
              <a:avLst/>
            </a:prstGeom>
            <a:solidFill>
              <a:srgbClr val="ED7233"/>
            </a:solidFill>
            <a:ln>
              <a:solidFill>
                <a:srgbClr val="ED7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1650" y="1849433"/>
              <a:ext cx="283663" cy="283663"/>
            </a:xfrm>
            <a:prstGeom prst="rect">
              <a:avLst/>
            </a:prstGeom>
          </p:spPr>
        </p:pic>
      </p:grpSp>
      <p:grpSp>
        <p:nvGrpSpPr>
          <p:cNvPr id="21" name="组 20"/>
          <p:cNvGrpSpPr/>
          <p:nvPr/>
        </p:nvGrpSpPr>
        <p:grpSpPr>
          <a:xfrm>
            <a:off x="1283939" y="5869264"/>
            <a:ext cx="298553" cy="279258"/>
            <a:chOff x="1574722" y="1766393"/>
            <a:chExt cx="480822" cy="449747"/>
          </a:xfrm>
        </p:grpSpPr>
        <p:sp>
          <p:nvSpPr>
            <p:cNvPr id="16" name="椭圆 15"/>
            <p:cNvSpPr/>
            <p:nvPr/>
          </p:nvSpPr>
          <p:spPr>
            <a:xfrm>
              <a:off x="1574722" y="1766393"/>
              <a:ext cx="480822" cy="44974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9613" y="1813188"/>
              <a:ext cx="343232" cy="343232"/>
            </a:xfrm>
            <a:prstGeom prst="rect">
              <a:avLst/>
            </a:prstGeom>
          </p:spPr>
        </p:pic>
      </p:grpSp>
      <p:grpSp>
        <p:nvGrpSpPr>
          <p:cNvPr id="27" name="组 26"/>
          <p:cNvGrpSpPr/>
          <p:nvPr/>
        </p:nvGrpSpPr>
        <p:grpSpPr>
          <a:xfrm>
            <a:off x="10023634" y="5871275"/>
            <a:ext cx="298553" cy="279258"/>
            <a:chOff x="10178947" y="1766393"/>
            <a:chExt cx="480822" cy="449747"/>
          </a:xfrm>
        </p:grpSpPr>
        <p:sp>
          <p:nvSpPr>
            <p:cNvPr id="36" name="椭圆 35"/>
            <p:cNvSpPr/>
            <p:nvPr/>
          </p:nvSpPr>
          <p:spPr>
            <a:xfrm>
              <a:off x="10178947" y="1766393"/>
              <a:ext cx="480822" cy="4497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3120" y="1864098"/>
              <a:ext cx="257875" cy="257875"/>
            </a:xfrm>
            <a:prstGeom prst="rect">
              <a:avLst/>
            </a:prstGeom>
          </p:spPr>
        </p:pic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移动支付的竞争进入“下半场”"/>
          <p:cNvSpPr txBox="1"/>
          <p:nvPr/>
        </p:nvSpPr>
        <p:spPr>
          <a:xfrm>
            <a:off x="427520" y="450481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营销能力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: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场景营销</a:t>
            </a:r>
            <a:endParaRPr sz="24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4754" y="1398533"/>
            <a:ext cx="103201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多种营销场景，傻瓜式模板，无需招募专职运营人员，商家即可简单轻松上手，玩转营销。</a:t>
            </a:r>
            <a:endParaRPr kumimoji="1" lang="en-US" altLang="zh-CN" sz="1300" dirty="0">
              <a:solidFill>
                <a:schemeClr val="bg2">
                  <a:lumMod val="2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丰富的营销活动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使得商家轻松实现拉新</a:t>
            </a:r>
            <a:r>
              <a:rPr kumimoji="1" lang="en-US" altLang="zh-CN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/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促活并刺激消费者复购</a:t>
            </a:r>
            <a:r>
              <a:rPr kumimoji="1" lang="en-US" altLang="zh-CN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/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储值。</a:t>
            </a:r>
            <a:endParaRPr kumimoji="1" lang="zh-CN" altLang="en-US" sz="1300" dirty="0">
              <a:solidFill>
                <a:schemeClr val="bg2">
                  <a:lumMod val="2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118" y="2593742"/>
            <a:ext cx="7570273" cy="363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移动支付的竞争进入“下半场”"/>
          <p:cNvSpPr txBox="1"/>
          <p:nvPr/>
        </p:nvSpPr>
        <p:spPr>
          <a:xfrm>
            <a:off x="428624" y="447698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营销能力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: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数据分析</a:t>
            </a:r>
            <a:endParaRPr sz="24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pic>
        <p:nvPicPr>
          <p:cNvPr id="394" name="屏幕快照 2017-07-19 上午10.38.23的副本.png" descr="屏幕快照 2017-07-19 上午10.38.23的副本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0435" y="4815158"/>
            <a:ext cx="4080735" cy="846255"/>
          </a:xfrm>
          <a:prstGeom prst="rect">
            <a:avLst/>
          </a:prstGeom>
          <a:ln w="25400">
            <a:solidFill>
              <a:srgbClr val="D5D5D5"/>
            </a:solidFill>
            <a:miter lim="400000"/>
          </a:ln>
        </p:spPr>
      </p:pic>
      <p:pic>
        <p:nvPicPr>
          <p:cNvPr id="395" name="屏幕快照 2017-07-19 上午10.44.43.png" descr="屏幕快照 2017-07-19 上午10.44.4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5803" y="2850997"/>
            <a:ext cx="1550047" cy="2842055"/>
          </a:xfrm>
          <a:prstGeom prst="rect">
            <a:avLst/>
          </a:prstGeom>
          <a:ln w="25400">
            <a:solidFill>
              <a:srgbClr val="D5D5D5"/>
            </a:solidFill>
            <a:miter lim="400000"/>
          </a:ln>
        </p:spPr>
      </p:pic>
      <p:pic>
        <p:nvPicPr>
          <p:cNvPr id="396" name="屏幕快照 2017-07-27 下午6.41.23.png" descr="屏幕快照 2017-07-27 下午6.41.2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7639" y="2841593"/>
            <a:ext cx="3113165" cy="2851459"/>
          </a:xfrm>
          <a:prstGeom prst="rect">
            <a:avLst/>
          </a:prstGeom>
          <a:ln w="25400">
            <a:solidFill>
              <a:srgbClr val="D5D5D5"/>
            </a:solidFill>
            <a:miter lim="400000"/>
          </a:ln>
        </p:spPr>
      </p:pic>
      <p:sp>
        <p:nvSpPr>
          <p:cNvPr id="397" name="会员精准营销"/>
          <p:cNvSpPr txBox="1"/>
          <p:nvPr/>
        </p:nvSpPr>
        <p:spPr>
          <a:xfrm>
            <a:off x="2483489" y="6147373"/>
            <a:ext cx="974626" cy="23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50000"/>
              </a:lnSpc>
              <a:defRPr sz="2500">
                <a:solidFill>
                  <a:srgbClr val="6C6C6C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algn="ctr">
              <a:defRPr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会员生命周期管理</a:t>
            </a:r>
            <a:endParaRPr sz="9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398" name="会员数据分析"/>
          <p:cNvSpPr txBox="1"/>
          <p:nvPr/>
        </p:nvSpPr>
        <p:spPr>
          <a:xfrm>
            <a:off x="9983513" y="6159499"/>
            <a:ext cx="974626" cy="23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50000"/>
              </a:lnSpc>
              <a:defRPr sz="2500">
                <a:solidFill>
                  <a:srgbClr val="6C6C6C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algn="ctr">
              <a:defRPr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深度分析多层数据</a:t>
            </a:r>
            <a:endParaRPr sz="9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399" name="会员数据统计"/>
          <p:cNvSpPr txBox="1"/>
          <p:nvPr/>
        </p:nvSpPr>
        <p:spPr>
          <a:xfrm>
            <a:off x="6836908" y="6176574"/>
            <a:ext cx="974626" cy="23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50000"/>
              </a:lnSpc>
              <a:defRPr sz="2500">
                <a:solidFill>
                  <a:srgbClr val="6C6C6C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algn="ctr">
              <a:defRPr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抓取用户行为轨迹</a:t>
            </a:r>
            <a:endParaRPr lang="zh-CN" altLang="en-US" sz="9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72635" y="1400161"/>
            <a:ext cx="78635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实现信息数据化，融合各个渠道消费信息并自动为每一位顾客建立信息档案，构筑千人千面的用户画像，助力商家减少顾客流失并制定有效战略唤醒休眠客户。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43702" y="5940318"/>
            <a:ext cx="185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 smtClean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RFM</a:t>
            </a:r>
            <a:r>
              <a:rPr kumimoji="1" lang="zh-CN" altLang="en-US" sz="1200" dirty="0" smtClean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模型数据</a:t>
            </a:r>
            <a:endParaRPr kumimoji="1" lang="zh-CN" altLang="en-US" sz="1200" dirty="0">
              <a:solidFill>
                <a:srgbClr val="ED7233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43726" y="5934670"/>
            <a:ext cx="185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多维度分析</a:t>
            </a:r>
            <a:endParaRPr kumimoji="1" lang="zh-CN" altLang="en-US" sz="1200" dirty="0">
              <a:solidFill>
                <a:srgbClr val="ED7233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97121" y="5940318"/>
            <a:ext cx="185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多行为数据</a:t>
            </a:r>
            <a:endParaRPr kumimoji="1" lang="zh-CN" altLang="en-US" sz="1200" dirty="0">
              <a:solidFill>
                <a:srgbClr val="ED7233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919115" y="2834961"/>
            <a:ext cx="4103375" cy="1539976"/>
            <a:chOff x="919115" y="3100186"/>
            <a:chExt cx="4103375" cy="15399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001" y="3100186"/>
              <a:ext cx="4080735" cy="1539976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" name="框架 1"/>
            <p:cNvSpPr/>
            <p:nvPr/>
          </p:nvSpPr>
          <p:spPr>
            <a:xfrm>
              <a:off x="919115" y="3100186"/>
              <a:ext cx="4103375" cy="1539976"/>
            </a:xfrm>
            <a:prstGeom prst="frame">
              <a:avLst>
                <a:gd name="adj1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0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移动支付的竞争进入“下半场”"/>
          <p:cNvSpPr txBox="1"/>
          <p:nvPr/>
        </p:nvSpPr>
        <p:spPr>
          <a:xfrm>
            <a:off x="390524" y="447698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营销能力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: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小程序</a:t>
            </a:r>
            <a:endParaRPr sz="24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04" name="基于微信小程序能力，在消费者端提供极致体验盘活线下客流！"/>
          <p:cNvSpPr txBox="1"/>
          <p:nvPr/>
        </p:nvSpPr>
        <p:spPr>
          <a:xfrm>
            <a:off x="2009091" y="1607252"/>
            <a:ext cx="8196877" cy="692497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kumimoji="1" sz="130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defRPr>
            </a:lvl1pPr>
          </a:lstStyle>
          <a:p>
            <a:r>
              <a:rPr lang="zh-CN" altLang="en-US" dirty="0"/>
              <a:t>触手可及，无需下载安装，即可快速助力商户聚拢自由流量。借助小程序强大的展示能力及便捷的收款能力，门店下单转化率及销售额在短时间内就可得到飞速提升。</a:t>
            </a:r>
            <a:endParaRPr dirty="0"/>
          </a:p>
        </p:txBody>
      </p:sp>
      <p:sp>
        <p:nvSpPr>
          <p:cNvPr id="16" name="矩形 15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 9"/>
          <p:cNvGrpSpPr/>
          <p:nvPr/>
        </p:nvGrpSpPr>
        <p:grpSpPr>
          <a:xfrm>
            <a:off x="2092886" y="2949944"/>
            <a:ext cx="1508864" cy="3066569"/>
            <a:chOff x="1245090" y="2324225"/>
            <a:chExt cx="2008298" cy="4081604"/>
          </a:xfrm>
        </p:grpSpPr>
        <p:grpSp>
          <p:nvGrpSpPr>
            <p:cNvPr id="408" name="成组"/>
            <p:cNvGrpSpPr/>
            <p:nvPr/>
          </p:nvGrpSpPr>
          <p:grpSpPr>
            <a:xfrm>
              <a:off x="1245090" y="2324225"/>
              <a:ext cx="2008298" cy="4081604"/>
              <a:chOff x="0" y="0"/>
              <a:chExt cx="4860078" cy="9877476"/>
            </a:xfrm>
          </p:grpSpPr>
          <p:pic>
            <p:nvPicPr>
              <p:cNvPr id="406" name="图像" descr="图像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860079" cy="98774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7" name="IMG_5457.PNG" descr="IMG_5457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392" y="1211366"/>
                <a:ext cx="4193294" cy="74547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2553" y="2809567"/>
              <a:ext cx="1798712" cy="3122467"/>
            </a:xfrm>
            <a:prstGeom prst="rect">
              <a:avLst/>
            </a:prstGeom>
          </p:spPr>
        </p:pic>
      </p:grpSp>
      <p:grpSp>
        <p:nvGrpSpPr>
          <p:cNvPr id="11" name="组 10"/>
          <p:cNvGrpSpPr/>
          <p:nvPr/>
        </p:nvGrpSpPr>
        <p:grpSpPr>
          <a:xfrm>
            <a:off x="4359175" y="2956568"/>
            <a:ext cx="1508864" cy="3066569"/>
            <a:chOff x="3441140" y="2324225"/>
            <a:chExt cx="2008298" cy="4081604"/>
          </a:xfrm>
        </p:grpSpPr>
        <p:grpSp>
          <p:nvGrpSpPr>
            <p:cNvPr id="411" name="成组"/>
            <p:cNvGrpSpPr/>
            <p:nvPr/>
          </p:nvGrpSpPr>
          <p:grpSpPr>
            <a:xfrm>
              <a:off x="3441140" y="2324225"/>
              <a:ext cx="2008298" cy="4081604"/>
              <a:chOff x="0" y="0"/>
              <a:chExt cx="4860078" cy="9877476"/>
            </a:xfrm>
          </p:grpSpPr>
          <p:pic>
            <p:nvPicPr>
              <p:cNvPr id="409" name="图像" descr="图像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860079" cy="98774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10" name="IMG_5457.PNG" descr="IMG_5457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392" y="1211366"/>
                <a:ext cx="4193294" cy="74547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13" name="图像" descr="图像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0780" y="2809566"/>
              <a:ext cx="1749019" cy="31109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7597" y="2809565"/>
              <a:ext cx="1798712" cy="3122468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7655661" y="4010351"/>
            <a:ext cx="243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引流到店 快速提升客流量</a:t>
            </a:r>
            <a:endParaRPr kumimoji="1" lang="zh-CN" altLang="en-US" sz="14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55661" y="4901647"/>
            <a:ext cx="2558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用完即走 提升消费者体验</a:t>
            </a:r>
            <a:endParaRPr kumimoji="1" lang="zh-CN" altLang="en-US" sz="14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55661" y="4458221"/>
            <a:ext cx="26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流量转化 多行业吸金利器</a:t>
            </a:r>
            <a:endParaRPr kumimoji="1" lang="zh-CN" altLang="en-US" sz="14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55661" y="3545609"/>
            <a:ext cx="243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精准定位 轻松捕捉周边客</a:t>
            </a:r>
            <a:endParaRPr kumimoji="1" lang="zh-CN" altLang="en-US" sz="14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7273909" y="3585197"/>
            <a:ext cx="183016" cy="186009"/>
            <a:chOff x="7518066" y="3666575"/>
            <a:chExt cx="392311" cy="398728"/>
          </a:xfrm>
        </p:grpSpPr>
        <p:sp>
          <p:nvSpPr>
            <p:cNvPr id="7" name="框架 6"/>
            <p:cNvSpPr/>
            <p:nvPr/>
          </p:nvSpPr>
          <p:spPr>
            <a:xfrm>
              <a:off x="7518066" y="3666575"/>
              <a:ext cx="381668" cy="398728"/>
            </a:xfrm>
            <a:prstGeom prst="frame">
              <a:avLst>
                <a:gd name="adj1" fmla="val 5845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EC8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chemeClr val="tx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2822" y="3677161"/>
              <a:ext cx="377555" cy="377555"/>
            </a:xfrm>
            <a:prstGeom prst="rect">
              <a:avLst/>
            </a:prstGeom>
            <a:ln>
              <a:solidFill>
                <a:srgbClr val="EC8E3C"/>
              </a:solidFill>
            </a:ln>
          </p:spPr>
        </p:pic>
      </p:grpSp>
      <p:grpSp>
        <p:nvGrpSpPr>
          <p:cNvPr id="32" name="组 31"/>
          <p:cNvGrpSpPr/>
          <p:nvPr/>
        </p:nvGrpSpPr>
        <p:grpSpPr>
          <a:xfrm>
            <a:off x="7273909" y="4056089"/>
            <a:ext cx="183016" cy="186009"/>
            <a:chOff x="7518066" y="3666575"/>
            <a:chExt cx="392311" cy="398728"/>
          </a:xfrm>
        </p:grpSpPr>
        <p:sp>
          <p:nvSpPr>
            <p:cNvPr id="33" name="框架 32"/>
            <p:cNvSpPr/>
            <p:nvPr/>
          </p:nvSpPr>
          <p:spPr>
            <a:xfrm>
              <a:off x="7518066" y="3666575"/>
              <a:ext cx="381668" cy="398728"/>
            </a:xfrm>
            <a:prstGeom prst="frame">
              <a:avLst>
                <a:gd name="adj1" fmla="val 5845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EC8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chemeClr val="tx1"/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2822" y="3677161"/>
              <a:ext cx="377555" cy="377555"/>
            </a:xfrm>
            <a:prstGeom prst="rect">
              <a:avLst/>
            </a:prstGeom>
            <a:ln>
              <a:solidFill>
                <a:srgbClr val="EC8E3C"/>
              </a:solidFill>
            </a:ln>
          </p:spPr>
        </p:pic>
      </p:grpSp>
      <p:grpSp>
        <p:nvGrpSpPr>
          <p:cNvPr id="35" name="组 34"/>
          <p:cNvGrpSpPr/>
          <p:nvPr/>
        </p:nvGrpSpPr>
        <p:grpSpPr>
          <a:xfrm>
            <a:off x="7265913" y="4542889"/>
            <a:ext cx="183016" cy="186009"/>
            <a:chOff x="7518066" y="3666575"/>
            <a:chExt cx="392311" cy="398728"/>
          </a:xfrm>
        </p:grpSpPr>
        <p:sp>
          <p:nvSpPr>
            <p:cNvPr id="36" name="框架 35"/>
            <p:cNvSpPr/>
            <p:nvPr/>
          </p:nvSpPr>
          <p:spPr>
            <a:xfrm>
              <a:off x="7518066" y="3666575"/>
              <a:ext cx="381668" cy="398728"/>
            </a:xfrm>
            <a:prstGeom prst="frame">
              <a:avLst>
                <a:gd name="adj1" fmla="val 5845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EC8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chemeClr val="tx1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2822" y="3677161"/>
              <a:ext cx="377555" cy="377555"/>
            </a:xfrm>
            <a:prstGeom prst="rect">
              <a:avLst/>
            </a:prstGeom>
            <a:ln>
              <a:solidFill>
                <a:srgbClr val="EC8E3C"/>
              </a:solidFill>
            </a:ln>
          </p:spPr>
        </p:pic>
      </p:grpSp>
      <p:grpSp>
        <p:nvGrpSpPr>
          <p:cNvPr id="38" name="组 37"/>
          <p:cNvGrpSpPr/>
          <p:nvPr/>
        </p:nvGrpSpPr>
        <p:grpSpPr>
          <a:xfrm>
            <a:off x="7270617" y="5001231"/>
            <a:ext cx="183016" cy="186009"/>
            <a:chOff x="7518066" y="3666575"/>
            <a:chExt cx="392311" cy="398728"/>
          </a:xfrm>
        </p:grpSpPr>
        <p:sp>
          <p:nvSpPr>
            <p:cNvPr id="39" name="框架 38"/>
            <p:cNvSpPr/>
            <p:nvPr/>
          </p:nvSpPr>
          <p:spPr>
            <a:xfrm>
              <a:off x="7518066" y="3666575"/>
              <a:ext cx="381668" cy="398728"/>
            </a:xfrm>
            <a:prstGeom prst="frame">
              <a:avLst>
                <a:gd name="adj1" fmla="val 5845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EC8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chemeClr val="tx1"/>
                </a:solidFill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2822" y="3677161"/>
              <a:ext cx="377555" cy="377555"/>
            </a:xfrm>
            <a:prstGeom prst="rect">
              <a:avLst/>
            </a:prstGeom>
            <a:ln>
              <a:solidFill>
                <a:srgbClr val="EC8E3C"/>
              </a:solidFill>
            </a:ln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7194357" y="4802363"/>
            <a:ext cx="3038040" cy="1313027"/>
          </a:xfrm>
          <a:prstGeom prst="rect">
            <a:avLst/>
          </a:prstGeom>
          <a:solidFill>
            <a:schemeClr val="bg1"/>
          </a:solidFill>
          <a:ln w="38100">
            <a:solidFill>
              <a:srgbClr val="ED72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190949" y="3083227"/>
            <a:ext cx="3038040" cy="131302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6" name="移动支付的竞争进入“下半场”"/>
          <p:cNvSpPr txBox="1"/>
          <p:nvPr/>
        </p:nvSpPr>
        <p:spPr>
          <a:xfrm>
            <a:off x="415924" y="445721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营销能力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: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lang="zh-CN" altLang="en-US" sz="2400" dirty="0">
                <a:latin typeface="Microsoft YaHei Light" charset="-122"/>
                <a:ea typeface="Microsoft YaHei Light" charset="-122"/>
                <a:cs typeface="Microsoft YaHei Light" charset="-122"/>
              </a:rPr>
              <a:t>预结算系统</a:t>
            </a:r>
            <a:endParaRPr sz="24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320" name="1.加盟店与直营店无法统一会员…"/>
          <p:cNvSpPr txBox="1"/>
          <p:nvPr/>
        </p:nvSpPr>
        <p:spPr>
          <a:xfrm>
            <a:off x="7367075" y="2031179"/>
            <a:ext cx="4353096" cy="181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60" rIns="22860"/>
          <a:lstStyle/>
          <a:p>
            <a:pPr algn="l">
              <a:lnSpc>
                <a:spcPct val="150000"/>
              </a:lnSpc>
              <a:defRPr sz="3600"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endParaRPr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025" y="5074168"/>
            <a:ext cx="498541" cy="4050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269" y="5074168"/>
            <a:ext cx="498541" cy="40506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827" y="5074169"/>
            <a:ext cx="498541" cy="405066"/>
          </a:xfrm>
          <a:prstGeom prst="rect">
            <a:avLst/>
          </a:prstGeom>
        </p:spPr>
      </p:pic>
      <p:cxnSp>
        <p:nvCxnSpPr>
          <p:cNvPr id="6" name="直线箭头连接符 5"/>
          <p:cNvCxnSpPr/>
          <p:nvPr/>
        </p:nvCxnSpPr>
        <p:spPr>
          <a:xfrm flipH="1">
            <a:off x="2393056" y="4390131"/>
            <a:ext cx="551139" cy="68942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/>
          <p:cNvCxnSpPr/>
          <p:nvPr/>
        </p:nvCxnSpPr>
        <p:spPr>
          <a:xfrm>
            <a:off x="3556539" y="4541502"/>
            <a:ext cx="0" cy="330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/>
          <p:nvPr/>
        </p:nvCxnSpPr>
        <p:spPr>
          <a:xfrm>
            <a:off x="4126863" y="4412115"/>
            <a:ext cx="533810" cy="70212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917266" y="4133713"/>
            <a:ext cx="1339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总部资金池</a:t>
            </a:r>
            <a:endParaRPr kumimoji="1" lang="zh-CN" altLang="en-US" sz="12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79379" y="5541279"/>
            <a:ext cx="1240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直营门店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A</a:t>
            </a:r>
            <a:endParaRPr kumimoji="1" lang="zh-CN" altLang="en-US" sz="12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128701" y="5533103"/>
            <a:ext cx="1240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加盟门店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B</a:t>
            </a:r>
            <a:endParaRPr kumimoji="1" lang="zh-CN" altLang="en-US" sz="12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42897" y="5545849"/>
            <a:ext cx="1240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加盟门店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C</a:t>
            </a:r>
            <a:endParaRPr kumimoji="1" lang="zh-CN" altLang="en-US" sz="12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35363" y="3160900"/>
            <a:ext cx="6096000" cy="10764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加盟店与直营店无法统一会员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实体会员卡管理繁杂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门店资金无法统一管理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门店数据无法统一归集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448259" y="4892136"/>
            <a:ext cx="3871756" cy="107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平衡加盟店与总部储值利益分配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电子会员卡</a:t>
            </a:r>
            <a:r>
              <a:rPr lang="en-US" altLang="zh-CN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0</a:t>
            </a:r>
            <a:r>
              <a:rPr lang="zh-CN" altLang="en-US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成本</a:t>
            </a:r>
            <a:r>
              <a:rPr lang="en-US" altLang="zh-CN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,</a:t>
            </a:r>
            <a:r>
              <a:rPr lang="zh-CN" altLang="en-US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更方便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移动支付与</a:t>
            </a:r>
            <a:r>
              <a:rPr lang="zh-CN" altLang="en-US" sz="1100" dirty="0" smtClean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储值付款一目</a:t>
            </a:r>
            <a:r>
              <a:rPr lang="zh-CN" altLang="en-US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了然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统一商户后台</a:t>
            </a:r>
            <a:r>
              <a:rPr lang="en-US" altLang="zh-CN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,</a:t>
            </a:r>
            <a:r>
              <a:rPr lang="zh-CN" altLang="en-US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门店</a:t>
            </a:r>
            <a:r>
              <a:rPr lang="zh-CN" altLang="en-US" sz="1100" dirty="0" smtClean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数据总部实</a:t>
            </a:r>
            <a:r>
              <a:rPr lang="zh-CN" altLang="en-US" sz="1100" dirty="0">
                <a:solidFill>
                  <a:srgbClr val="ED7233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时可查</a:t>
            </a:r>
            <a:endParaRPr kumimoji="1" lang="zh-CN" altLang="en-US" sz="1100" dirty="0">
              <a:solidFill>
                <a:srgbClr val="ED7233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cxnSp>
        <p:nvCxnSpPr>
          <p:cNvPr id="36" name="直线箭头连接符 35"/>
          <p:cNvCxnSpPr/>
          <p:nvPr/>
        </p:nvCxnSpPr>
        <p:spPr>
          <a:xfrm>
            <a:off x="8726075" y="4479343"/>
            <a:ext cx="0" cy="25687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图片 6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grpSp>
        <p:nvGrpSpPr>
          <p:cNvPr id="39" name="组 38"/>
          <p:cNvGrpSpPr/>
          <p:nvPr/>
        </p:nvGrpSpPr>
        <p:grpSpPr>
          <a:xfrm>
            <a:off x="3249379" y="3536939"/>
            <a:ext cx="1229743" cy="539143"/>
            <a:chOff x="3355705" y="2051331"/>
            <a:chExt cx="1229743" cy="5391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705" y="2051331"/>
              <a:ext cx="663559" cy="539143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3489456" y="2133080"/>
              <a:ext cx="10959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shop</a:t>
              </a:r>
              <a:endParaRPr kumimoji="1" lang="zh-CN" altLang="en-US" sz="8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860832" y="1595236"/>
            <a:ext cx="85198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一卡通强大</a:t>
            </a: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的发卡激励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制度及内部清算能力使得</a:t>
            </a: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+mn-ea"/>
              </a:rPr>
              <a:t>所有直营门店与加盟门店的储值资金都沉淀在总部账户，从而减轻总部运营压力，并加强了对加盟店的有效管控，真正助力商户实现了小店大连锁。</a:t>
            </a:r>
            <a:endParaRPr kumimoji="1" lang="zh-CN" altLang="en-US" sz="1300" dirty="0">
              <a:solidFill>
                <a:schemeClr val="bg2">
                  <a:lumMod val="2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64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移动支付的竞争进入“下半场”"/>
          <p:cNvSpPr txBox="1"/>
          <p:nvPr/>
        </p:nvSpPr>
        <p:spPr>
          <a:xfrm>
            <a:off x="415453" y="454193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lang="en-US" altLang="zh-CN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51club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运营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服务</a:t>
            </a:r>
            <a:endParaRPr sz="24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19" name="圆形"/>
          <p:cNvSpPr/>
          <p:nvPr/>
        </p:nvSpPr>
        <p:spPr>
          <a:xfrm>
            <a:off x="5269314" y="2082127"/>
            <a:ext cx="1571121" cy="1571120"/>
          </a:xfrm>
          <a:prstGeom prst="ellipse">
            <a:avLst/>
          </a:prstGeom>
          <a:solidFill>
            <a:srgbClr val="ED7233"/>
          </a:solidFill>
          <a:ln w="12700">
            <a:solidFill>
              <a:srgbClr val="ED7233"/>
            </a:solidFill>
            <a:miter lim="400000"/>
          </a:ln>
        </p:spPr>
        <p:txBody>
          <a:bodyPr lIns="25400" tIns="25400" rIns="25400" bIns="25400" anchor="ctr"/>
          <a:lstStyle/>
          <a:p>
            <a: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endParaRPr sz="900" dirty="0"/>
          </a:p>
        </p:txBody>
      </p:sp>
      <p:sp>
        <p:nvSpPr>
          <p:cNvPr id="420" name="圆形"/>
          <p:cNvSpPr/>
          <p:nvPr/>
        </p:nvSpPr>
        <p:spPr>
          <a:xfrm>
            <a:off x="3103347" y="2093570"/>
            <a:ext cx="1571121" cy="1571120"/>
          </a:xfrm>
          <a:prstGeom prst="ellipse">
            <a:avLst/>
          </a:prstGeom>
          <a:solidFill>
            <a:srgbClr val="ED7233"/>
          </a:solidFill>
          <a:ln w="12700">
            <a:solidFill>
              <a:srgbClr val="ED7233"/>
            </a:solidFill>
            <a:miter lim="400000"/>
          </a:ln>
        </p:spPr>
        <p:txBody>
          <a:bodyPr lIns="25400" tIns="25400" rIns="25400" bIns="25400" anchor="ctr"/>
          <a:lstStyle/>
          <a:p>
            <a: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endParaRPr sz="900"/>
          </a:p>
        </p:txBody>
      </p:sp>
      <p:sp>
        <p:nvSpPr>
          <p:cNvPr id="421" name="提供远程一对一培训"/>
          <p:cNvSpPr txBox="1"/>
          <p:nvPr/>
        </p:nvSpPr>
        <p:spPr>
          <a:xfrm>
            <a:off x="3100650" y="4362047"/>
            <a:ext cx="1667123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专属</a:t>
            </a:r>
            <a:r>
              <a:rPr sz="1400" dirty="0" smtClean="0">
                <a:latin typeface="Microsoft YaHei" charset="-122"/>
                <a:ea typeface="Microsoft YaHei" charset="-122"/>
                <a:cs typeface="Microsoft YaHei" charset="-122"/>
              </a:rPr>
              <a:t>一对一培训</a:t>
            </a:r>
            <a:r>
              <a:rPr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教学</a:t>
            </a:r>
            <a:endParaRPr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22" name="提供线上直播的培训"/>
          <p:cNvSpPr txBox="1"/>
          <p:nvPr/>
        </p:nvSpPr>
        <p:spPr>
          <a:xfrm>
            <a:off x="5269314" y="4362047"/>
            <a:ext cx="1667123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完善的教学落地资料</a:t>
            </a:r>
            <a:endParaRPr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23" name="提供标准落地工具包"/>
          <p:cNvSpPr txBox="1"/>
          <p:nvPr/>
        </p:nvSpPr>
        <p:spPr>
          <a:xfrm>
            <a:off x="964362" y="4362048"/>
            <a:ext cx="1667123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sz="1400" dirty="0">
                <a:latin typeface="Microsoft YaHei" charset="-122"/>
                <a:ea typeface="Microsoft YaHei" charset="-122"/>
                <a:cs typeface="Microsoft YaHei" charset="-122"/>
              </a:rPr>
              <a:t>提供标准落地工具包</a:t>
            </a:r>
          </a:p>
        </p:txBody>
      </p:sp>
      <p:sp>
        <p:nvSpPr>
          <p:cNvPr id="424" name="提供城市端集中培训"/>
          <p:cNvSpPr txBox="1"/>
          <p:nvPr/>
        </p:nvSpPr>
        <p:spPr>
          <a:xfrm>
            <a:off x="7432458" y="4362047"/>
            <a:ext cx="1667123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提供</a:t>
            </a:r>
            <a:r>
              <a:rPr lang="zh-CN" altLang="en-US" sz="1400" smtClean="0">
                <a:latin typeface="Microsoft YaHei" charset="-122"/>
                <a:ea typeface="Microsoft YaHei" charset="-122"/>
                <a:cs typeface="Microsoft YaHei" charset="-122"/>
              </a:rPr>
              <a:t>不间断问题解答</a:t>
            </a:r>
            <a:endParaRPr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25" name="提供安装的远程协助"/>
          <p:cNvSpPr txBox="1"/>
          <p:nvPr/>
        </p:nvSpPr>
        <p:spPr>
          <a:xfrm>
            <a:off x="9638165" y="4337289"/>
            <a:ext cx="1667123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sz="1400">
                <a:latin typeface="Microsoft YaHei" charset="-122"/>
                <a:ea typeface="Microsoft YaHei" charset="-122"/>
                <a:cs typeface="Microsoft YaHei" charset="-122"/>
              </a:rPr>
              <a:t>提供安装的远程协助</a:t>
            </a:r>
          </a:p>
        </p:txBody>
      </p:sp>
      <p:sp>
        <p:nvSpPr>
          <p:cNvPr id="428" name="圆形"/>
          <p:cNvSpPr/>
          <p:nvPr/>
        </p:nvSpPr>
        <p:spPr>
          <a:xfrm>
            <a:off x="7426063" y="2082127"/>
            <a:ext cx="1571121" cy="1571120"/>
          </a:xfrm>
          <a:prstGeom prst="ellipse">
            <a:avLst/>
          </a:prstGeom>
          <a:solidFill>
            <a:srgbClr val="ED7233"/>
          </a:solidFill>
          <a:ln w="12700">
            <a:solidFill>
              <a:srgbClr val="ED7233"/>
            </a:solidFill>
            <a:miter lim="400000"/>
          </a:ln>
        </p:spPr>
        <p:txBody>
          <a:bodyPr lIns="25400" tIns="25400" rIns="25400" bIns="25400" anchor="ctr"/>
          <a:lstStyle/>
          <a:p>
            <a: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endParaRPr sz="900"/>
          </a:p>
        </p:txBody>
      </p:sp>
      <p:sp>
        <p:nvSpPr>
          <p:cNvPr id="429" name="圆形"/>
          <p:cNvSpPr/>
          <p:nvPr/>
        </p:nvSpPr>
        <p:spPr>
          <a:xfrm>
            <a:off x="1001595" y="2082128"/>
            <a:ext cx="1571121" cy="1571120"/>
          </a:xfrm>
          <a:prstGeom prst="ellipse">
            <a:avLst/>
          </a:prstGeom>
          <a:solidFill>
            <a:srgbClr val="ED7233"/>
          </a:solidFill>
          <a:ln w="12700">
            <a:solidFill>
              <a:srgbClr val="ED7233"/>
            </a:solidFill>
            <a:miter lim="400000"/>
          </a:ln>
        </p:spPr>
        <p:txBody>
          <a:bodyPr lIns="25400" tIns="25400" rIns="25400" bIns="25400" anchor="ctr"/>
          <a:lstStyle/>
          <a:p>
            <a: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endParaRPr sz="900"/>
          </a:p>
        </p:txBody>
      </p:sp>
      <p:sp>
        <p:nvSpPr>
          <p:cNvPr id="430" name="圆形"/>
          <p:cNvSpPr/>
          <p:nvPr/>
        </p:nvSpPr>
        <p:spPr>
          <a:xfrm>
            <a:off x="9638165" y="2093702"/>
            <a:ext cx="1571121" cy="1571120"/>
          </a:xfrm>
          <a:prstGeom prst="ellipse">
            <a:avLst/>
          </a:prstGeom>
          <a:solidFill>
            <a:srgbClr val="ED7233"/>
          </a:solidFill>
          <a:ln w="12700">
            <a:solidFill>
              <a:srgbClr val="ED7233"/>
            </a:solidFill>
            <a:miter lim="400000"/>
          </a:ln>
        </p:spPr>
        <p:txBody>
          <a:bodyPr lIns="25400" tIns="25400" rIns="25400" bIns="25400" anchor="ctr"/>
          <a:lstStyle/>
          <a:p>
            <a: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endParaRPr sz="900"/>
          </a:p>
        </p:txBody>
      </p:sp>
      <p:sp>
        <p:nvSpPr>
          <p:cNvPr id="20" name="矩形 19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31448" y="4783903"/>
            <a:ext cx="1759535" cy="648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Lantinghei SC Demibold"/>
              </a:rPr>
              <a:t>专业培训讲师一对一语音教学，不定时组织线下培训交流沙龙活动。</a:t>
            </a:r>
          </a:p>
        </p:txBody>
      </p:sp>
      <p:sp>
        <p:nvSpPr>
          <p:cNvPr id="29" name="提供城市端集中培训"/>
          <p:cNvSpPr txBox="1"/>
          <p:nvPr/>
        </p:nvSpPr>
        <p:spPr>
          <a:xfrm>
            <a:off x="7432458" y="4824940"/>
            <a:ext cx="1697227" cy="607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algn="just">
              <a:lnSpc>
                <a:spcPts val="1500"/>
              </a:lnSpc>
            </a:pPr>
            <a:r>
              <a:rPr lang="en-US" altLang="zh-CN" sz="9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7x24</a:t>
            </a: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小时运营在线</a:t>
            </a: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en-US" altLang="zh-CN" sz="9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7x24</a:t>
            </a: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小时技术在线，提供随时随地的咨询服务。</a:t>
            </a:r>
            <a:endParaRPr sz="9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0" name="提供城市端集中培训"/>
          <p:cNvSpPr txBox="1"/>
          <p:nvPr/>
        </p:nvSpPr>
        <p:spPr>
          <a:xfrm>
            <a:off x="9638165" y="4804421"/>
            <a:ext cx="1685353" cy="607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algn="just">
              <a:lnSpc>
                <a:spcPts val="1500"/>
              </a:lnSpc>
            </a:pP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专业的远程协助工具，当代理商遇到较难解决的问题时可以第一时间解决。</a:t>
            </a:r>
            <a:endParaRPr sz="9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25590" y="4783903"/>
            <a:ext cx="1754327" cy="648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Lantinghei SC Demibold"/>
              </a:rPr>
              <a:t>详细的后台操作手册及教学视频，最大程度助力代理商快速落地商户。</a:t>
            </a:r>
            <a:endParaRPr lang="zh-CN" altLang="en-US" sz="9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Lantinghei SC Demibold"/>
            </a:endParaRPr>
          </a:p>
        </p:txBody>
      </p:sp>
      <p:sp>
        <p:nvSpPr>
          <p:cNvPr id="32" name="提供城市端集中培训"/>
          <p:cNvSpPr txBox="1"/>
          <p:nvPr/>
        </p:nvSpPr>
        <p:spPr>
          <a:xfrm>
            <a:off x="964362" y="4824940"/>
            <a:ext cx="1676639" cy="607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algn="just">
              <a:lnSpc>
                <a:spcPts val="1500"/>
              </a:lnSpc>
            </a:pP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所有安装软件官网一键下载，快速安装，短短几分钟就可摇身变营销专家。</a:t>
            </a:r>
            <a:endParaRPr sz="9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30" y="2474600"/>
            <a:ext cx="809323" cy="809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344" y="2445890"/>
            <a:ext cx="809323" cy="8093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346" y="2557273"/>
            <a:ext cx="735748" cy="7357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000" y="2598240"/>
            <a:ext cx="735748" cy="5518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645" y="2441176"/>
            <a:ext cx="890255" cy="8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6743905" y="3101507"/>
            <a:ext cx="3762527" cy="2333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656961" y="3101507"/>
            <a:ext cx="3762527" cy="2333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8" name="移动支付的竞争进入“下半场”"/>
          <p:cNvSpPr txBox="1"/>
          <p:nvPr/>
        </p:nvSpPr>
        <p:spPr>
          <a:xfrm>
            <a:off x="415453" y="454193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lang="en-US" altLang="zh-CN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51club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策划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服务</a:t>
            </a:r>
            <a:endParaRPr sz="24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28120" y="208003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 smtClean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营销方案免费提供</a:t>
            </a:r>
            <a:endParaRPr kumimoji="1" lang="zh-CN" altLang="en-US" sz="1400" dirty="0">
              <a:solidFill>
                <a:srgbClr val="ED7233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33443" y="407730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文案创意包装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97649" y="4550486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宣传物料源文件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01219" y="2068455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活动复盘指导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954200" y="4635125"/>
            <a:ext cx="3021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经典案例分享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846143" y="4537615"/>
            <a:ext cx="2084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宣传投放渠道</a:t>
            </a:r>
            <a:r>
              <a:rPr kumimoji="1" lang="zh-CN" altLang="en-US" sz="1200" dirty="0">
                <a:latin typeface="Microsoft YaHei Light" charset="-122"/>
                <a:ea typeface="Microsoft YaHei Light" charset="-122"/>
                <a:cs typeface="Microsoft YaHei Light" charset="-122"/>
              </a:rPr>
              <a:t>指导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846143" y="3601444"/>
            <a:ext cx="217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场景分析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734438" y="2416802"/>
            <a:ext cx="3609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详细活动策划方案助力商户开启店铺营销新变革</a:t>
            </a:r>
            <a:endParaRPr kumimoji="1" lang="zh-CN" altLang="en-US" sz="12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924620" y="3593530"/>
            <a:ext cx="217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活动数据分析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071257" y="4140649"/>
            <a:ext cx="217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不同渠道效果对比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071257" y="4625978"/>
            <a:ext cx="217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营销亮点挖掘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924621" y="4129926"/>
            <a:ext cx="217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收银员操作总结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985311" y="3609187"/>
            <a:ext cx="217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目标客群分析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855357" y="2379903"/>
            <a:ext cx="353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本次活动全方位复盘为商户下次活动保驾护航</a:t>
            </a:r>
            <a:endParaRPr kumimoji="1" lang="zh-CN" altLang="en-US" sz="12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071256" y="3599170"/>
            <a:ext cx="217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账目准确盘点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002083" y="4075339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多场景策划方案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3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超市/便利店"/>
          <p:cNvSpPr txBox="1"/>
          <p:nvPr/>
        </p:nvSpPr>
        <p:spPr>
          <a:xfrm>
            <a:off x="980852" y="3074724"/>
            <a:ext cx="1109278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超市/便利店</a:t>
            </a:r>
          </a:p>
        </p:txBody>
      </p:sp>
      <p:sp>
        <p:nvSpPr>
          <p:cNvPr id="439" name="中餐"/>
          <p:cNvSpPr txBox="1"/>
          <p:nvPr/>
        </p:nvSpPr>
        <p:spPr>
          <a:xfrm>
            <a:off x="7477333" y="3054353"/>
            <a:ext cx="43601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中餐</a:t>
            </a:r>
          </a:p>
        </p:txBody>
      </p:sp>
      <p:sp>
        <p:nvSpPr>
          <p:cNvPr id="440" name="快餐"/>
          <p:cNvSpPr txBox="1"/>
          <p:nvPr/>
        </p:nvSpPr>
        <p:spPr>
          <a:xfrm>
            <a:off x="9034319" y="3054353"/>
            <a:ext cx="43601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快餐</a:t>
            </a:r>
          </a:p>
        </p:txBody>
      </p:sp>
      <p:sp>
        <p:nvSpPr>
          <p:cNvPr id="441" name="美食城"/>
          <p:cNvSpPr txBox="1"/>
          <p:nvPr/>
        </p:nvSpPr>
        <p:spPr>
          <a:xfrm>
            <a:off x="5868772" y="3074724"/>
            <a:ext cx="62837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美食城</a:t>
            </a:r>
          </a:p>
        </p:txBody>
      </p:sp>
      <p:sp>
        <p:nvSpPr>
          <p:cNvPr id="442" name="百货"/>
          <p:cNvSpPr txBox="1"/>
          <p:nvPr/>
        </p:nvSpPr>
        <p:spPr>
          <a:xfrm>
            <a:off x="2848354" y="3070489"/>
            <a:ext cx="43601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百货</a:t>
            </a:r>
          </a:p>
        </p:txBody>
      </p:sp>
      <p:sp>
        <p:nvSpPr>
          <p:cNvPr id="443" name="购物中心"/>
          <p:cNvSpPr txBox="1"/>
          <p:nvPr/>
        </p:nvSpPr>
        <p:spPr>
          <a:xfrm>
            <a:off x="4214840" y="3070489"/>
            <a:ext cx="820738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购物中心</a:t>
            </a:r>
          </a:p>
        </p:txBody>
      </p:sp>
      <p:sp>
        <p:nvSpPr>
          <p:cNvPr id="444" name="服饰"/>
          <p:cNvSpPr txBox="1"/>
          <p:nvPr/>
        </p:nvSpPr>
        <p:spPr>
          <a:xfrm>
            <a:off x="10634980" y="3074724"/>
            <a:ext cx="43601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服饰</a:t>
            </a:r>
          </a:p>
        </p:txBody>
      </p:sp>
      <p:sp>
        <p:nvSpPr>
          <p:cNvPr id="445" name="教育"/>
          <p:cNvSpPr txBox="1"/>
          <p:nvPr/>
        </p:nvSpPr>
        <p:spPr>
          <a:xfrm>
            <a:off x="1293066" y="5221024"/>
            <a:ext cx="43601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教育</a:t>
            </a:r>
          </a:p>
        </p:txBody>
      </p:sp>
      <p:sp>
        <p:nvSpPr>
          <p:cNvPr id="446" name="药店"/>
          <p:cNvSpPr txBox="1"/>
          <p:nvPr/>
        </p:nvSpPr>
        <p:spPr>
          <a:xfrm>
            <a:off x="2848354" y="5221024"/>
            <a:ext cx="43601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药店</a:t>
            </a:r>
          </a:p>
        </p:txBody>
      </p:sp>
      <p:sp>
        <p:nvSpPr>
          <p:cNvPr id="447" name="汽车"/>
          <p:cNvSpPr txBox="1"/>
          <p:nvPr/>
        </p:nvSpPr>
        <p:spPr>
          <a:xfrm>
            <a:off x="4407037" y="5221024"/>
            <a:ext cx="43601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汽车</a:t>
            </a:r>
          </a:p>
        </p:txBody>
      </p:sp>
      <p:sp>
        <p:nvSpPr>
          <p:cNvPr id="448" name="美业"/>
          <p:cNvSpPr txBox="1"/>
          <p:nvPr/>
        </p:nvSpPr>
        <p:spPr>
          <a:xfrm>
            <a:off x="5964022" y="5221024"/>
            <a:ext cx="43601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美业</a:t>
            </a:r>
          </a:p>
        </p:txBody>
      </p:sp>
      <p:sp>
        <p:nvSpPr>
          <p:cNvPr id="449" name="健身"/>
          <p:cNvSpPr txBox="1"/>
          <p:nvPr/>
        </p:nvSpPr>
        <p:spPr>
          <a:xfrm>
            <a:off x="7521008" y="5221024"/>
            <a:ext cx="43601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健身</a:t>
            </a:r>
          </a:p>
        </p:txBody>
      </p:sp>
      <p:sp>
        <p:nvSpPr>
          <p:cNvPr id="450" name="景区"/>
          <p:cNvSpPr txBox="1"/>
          <p:nvPr/>
        </p:nvSpPr>
        <p:spPr>
          <a:xfrm>
            <a:off x="9077994" y="5221024"/>
            <a:ext cx="43601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景区</a:t>
            </a:r>
          </a:p>
        </p:txBody>
      </p:sp>
      <p:sp>
        <p:nvSpPr>
          <p:cNvPr id="451" name="旅行社"/>
          <p:cNvSpPr txBox="1"/>
          <p:nvPr/>
        </p:nvSpPr>
        <p:spPr>
          <a:xfrm>
            <a:off x="10582262" y="5221024"/>
            <a:ext cx="62837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kumimoji="1" sz="1300" spc="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旅行社</a:t>
            </a:r>
          </a:p>
        </p:txBody>
      </p:sp>
      <p:sp>
        <p:nvSpPr>
          <p:cNvPr id="453" name="书堆"/>
          <p:cNvSpPr/>
          <p:nvPr/>
        </p:nvSpPr>
        <p:spPr>
          <a:xfrm>
            <a:off x="1179823" y="4352487"/>
            <a:ext cx="664636" cy="602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54" name="酒店"/>
          <p:cNvSpPr/>
          <p:nvPr/>
        </p:nvSpPr>
        <p:spPr>
          <a:xfrm>
            <a:off x="10567055" y="4334411"/>
            <a:ext cx="569372" cy="689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45" y="0"/>
                </a:moveTo>
                <a:lnTo>
                  <a:pt x="3845" y="21600"/>
                </a:lnTo>
                <a:lnTo>
                  <a:pt x="9622" y="21600"/>
                </a:lnTo>
                <a:lnTo>
                  <a:pt x="9622" y="17888"/>
                </a:lnTo>
                <a:lnTo>
                  <a:pt x="11892" y="17888"/>
                </a:lnTo>
                <a:lnTo>
                  <a:pt x="11892" y="21600"/>
                </a:lnTo>
                <a:lnTo>
                  <a:pt x="13548" y="21600"/>
                </a:lnTo>
                <a:lnTo>
                  <a:pt x="13548" y="17888"/>
                </a:lnTo>
                <a:lnTo>
                  <a:pt x="15817" y="17888"/>
                </a:lnTo>
                <a:lnTo>
                  <a:pt x="1581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845" y="0"/>
                </a:lnTo>
                <a:close/>
                <a:moveTo>
                  <a:pt x="0" y="1697"/>
                </a:moveTo>
                <a:lnTo>
                  <a:pt x="0" y="11543"/>
                </a:lnTo>
                <a:lnTo>
                  <a:pt x="2976" y="11543"/>
                </a:lnTo>
                <a:lnTo>
                  <a:pt x="2976" y="1697"/>
                </a:lnTo>
                <a:lnTo>
                  <a:pt x="0" y="1697"/>
                </a:lnTo>
                <a:close/>
                <a:moveTo>
                  <a:pt x="5704" y="1707"/>
                </a:moveTo>
                <a:lnTo>
                  <a:pt x="7975" y="1707"/>
                </a:lnTo>
                <a:lnTo>
                  <a:pt x="7975" y="3582"/>
                </a:lnTo>
                <a:lnTo>
                  <a:pt x="5704" y="3582"/>
                </a:lnTo>
                <a:lnTo>
                  <a:pt x="5704" y="1707"/>
                </a:lnTo>
                <a:close/>
                <a:moveTo>
                  <a:pt x="9622" y="1707"/>
                </a:moveTo>
                <a:lnTo>
                  <a:pt x="11892" y="1707"/>
                </a:lnTo>
                <a:lnTo>
                  <a:pt x="11892" y="3582"/>
                </a:lnTo>
                <a:lnTo>
                  <a:pt x="9622" y="3582"/>
                </a:lnTo>
                <a:lnTo>
                  <a:pt x="9622" y="1707"/>
                </a:lnTo>
                <a:close/>
                <a:moveTo>
                  <a:pt x="13548" y="1707"/>
                </a:moveTo>
                <a:lnTo>
                  <a:pt x="15817" y="1707"/>
                </a:lnTo>
                <a:lnTo>
                  <a:pt x="15817" y="3582"/>
                </a:lnTo>
                <a:lnTo>
                  <a:pt x="13548" y="3582"/>
                </a:lnTo>
                <a:lnTo>
                  <a:pt x="13548" y="1707"/>
                </a:lnTo>
                <a:close/>
                <a:moveTo>
                  <a:pt x="17473" y="1707"/>
                </a:moveTo>
                <a:lnTo>
                  <a:pt x="19742" y="1707"/>
                </a:lnTo>
                <a:lnTo>
                  <a:pt x="19742" y="3582"/>
                </a:lnTo>
                <a:lnTo>
                  <a:pt x="17473" y="3582"/>
                </a:lnTo>
                <a:lnTo>
                  <a:pt x="17473" y="1707"/>
                </a:lnTo>
                <a:close/>
                <a:moveTo>
                  <a:pt x="1490" y="2307"/>
                </a:moveTo>
                <a:lnTo>
                  <a:pt x="1727" y="2906"/>
                </a:lnTo>
                <a:lnTo>
                  <a:pt x="2486" y="2906"/>
                </a:lnTo>
                <a:lnTo>
                  <a:pt x="1871" y="3275"/>
                </a:lnTo>
                <a:lnTo>
                  <a:pt x="2106" y="3874"/>
                </a:lnTo>
                <a:lnTo>
                  <a:pt x="1490" y="3508"/>
                </a:lnTo>
                <a:lnTo>
                  <a:pt x="877" y="3874"/>
                </a:lnTo>
                <a:lnTo>
                  <a:pt x="1112" y="3275"/>
                </a:lnTo>
                <a:lnTo>
                  <a:pt x="497" y="2906"/>
                </a:lnTo>
                <a:lnTo>
                  <a:pt x="1255" y="2906"/>
                </a:lnTo>
                <a:lnTo>
                  <a:pt x="1490" y="2307"/>
                </a:lnTo>
                <a:close/>
                <a:moveTo>
                  <a:pt x="1490" y="4528"/>
                </a:moveTo>
                <a:lnTo>
                  <a:pt x="1727" y="5129"/>
                </a:lnTo>
                <a:lnTo>
                  <a:pt x="2486" y="5129"/>
                </a:lnTo>
                <a:lnTo>
                  <a:pt x="1871" y="5495"/>
                </a:lnTo>
                <a:lnTo>
                  <a:pt x="2106" y="6095"/>
                </a:lnTo>
                <a:lnTo>
                  <a:pt x="1490" y="5728"/>
                </a:lnTo>
                <a:lnTo>
                  <a:pt x="877" y="6095"/>
                </a:lnTo>
                <a:lnTo>
                  <a:pt x="1112" y="5495"/>
                </a:lnTo>
                <a:lnTo>
                  <a:pt x="497" y="5129"/>
                </a:lnTo>
                <a:lnTo>
                  <a:pt x="1255" y="5129"/>
                </a:lnTo>
                <a:lnTo>
                  <a:pt x="1490" y="4528"/>
                </a:lnTo>
                <a:close/>
                <a:moveTo>
                  <a:pt x="5704" y="4987"/>
                </a:moveTo>
                <a:lnTo>
                  <a:pt x="7975" y="4987"/>
                </a:lnTo>
                <a:lnTo>
                  <a:pt x="7975" y="6863"/>
                </a:lnTo>
                <a:lnTo>
                  <a:pt x="5704" y="6863"/>
                </a:lnTo>
                <a:lnTo>
                  <a:pt x="5704" y="4987"/>
                </a:lnTo>
                <a:close/>
                <a:moveTo>
                  <a:pt x="9622" y="4987"/>
                </a:moveTo>
                <a:lnTo>
                  <a:pt x="11892" y="4987"/>
                </a:lnTo>
                <a:lnTo>
                  <a:pt x="11892" y="6863"/>
                </a:lnTo>
                <a:lnTo>
                  <a:pt x="9622" y="6863"/>
                </a:lnTo>
                <a:lnTo>
                  <a:pt x="9622" y="4987"/>
                </a:lnTo>
                <a:close/>
                <a:moveTo>
                  <a:pt x="13548" y="4987"/>
                </a:moveTo>
                <a:lnTo>
                  <a:pt x="15817" y="4987"/>
                </a:lnTo>
                <a:lnTo>
                  <a:pt x="15817" y="6863"/>
                </a:lnTo>
                <a:lnTo>
                  <a:pt x="13548" y="6863"/>
                </a:lnTo>
                <a:lnTo>
                  <a:pt x="13548" y="4987"/>
                </a:lnTo>
                <a:close/>
                <a:moveTo>
                  <a:pt x="17473" y="4987"/>
                </a:moveTo>
                <a:lnTo>
                  <a:pt x="19742" y="4987"/>
                </a:lnTo>
                <a:lnTo>
                  <a:pt x="19742" y="6863"/>
                </a:lnTo>
                <a:lnTo>
                  <a:pt x="17473" y="6863"/>
                </a:lnTo>
                <a:lnTo>
                  <a:pt x="17473" y="4987"/>
                </a:lnTo>
                <a:close/>
                <a:moveTo>
                  <a:pt x="1490" y="6939"/>
                </a:moveTo>
                <a:lnTo>
                  <a:pt x="1727" y="7539"/>
                </a:lnTo>
                <a:lnTo>
                  <a:pt x="2486" y="7539"/>
                </a:lnTo>
                <a:lnTo>
                  <a:pt x="1871" y="7905"/>
                </a:lnTo>
                <a:lnTo>
                  <a:pt x="2106" y="8507"/>
                </a:lnTo>
                <a:lnTo>
                  <a:pt x="1490" y="8138"/>
                </a:lnTo>
                <a:lnTo>
                  <a:pt x="877" y="8507"/>
                </a:lnTo>
                <a:lnTo>
                  <a:pt x="1112" y="7905"/>
                </a:lnTo>
                <a:lnTo>
                  <a:pt x="497" y="7539"/>
                </a:lnTo>
                <a:lnTo>
                  <a:pt x="1255" y="7539"/>
                </a:lnTo>
                <a:lnTo>
                  <a:pt x="1490" y="6939"/>
                </a:lnTo>
                <a:close/>
                <a:moveTo>
                  <a:pt x="5704" y="8274"/>
                </a:moveTo>
                <a:lnTo>
                  <a:pt x="7975" y="8274"/>
                </a:lnTo>
                <a:lnTo>
                  <a:pt x="7975" y="10148"/>
                </a:lnTo>
                <a:lnTo>
                  <a:pt x="5704" y="10148"/>
                </a:lnTo>
                <a:lnTo>
                  <a:pt x="5704" y="8274"/>
                </a:lnTo>
                <a:close/>
                <a:moveTo>
                  <a:pt x="9622" y="8274"/>
                </a:moveTo>
                <a:lnTo>
                  <a:pt x="11892" y="8274"/>
                </a:lnTo>
                <a:lnTo>
                  <a:pt x="11892" y="10148"/>
                </a:lnTo>
                <a:lnTo>
                  <a:pt x="9622" y="10148"/>
                </a:lnTo>
                <a:lnTo>
                  <a:pt x="9622" y="8274"/>
                </a:lnTo>
                <a:close/>
                <a:moveTo>
                  <a:pt x="13548" y="8274"/>
                </a:moveTo>
                <a:lnTo>
                  <a:pt x="15817" y="8274"/>
                </a:lnTo>
                <a:lnTo>
                  <a:pt x="15817" y="10148"/>
                </a:lnTo>
                <a:lnTo>
                  <a:pt x="13548" y="10148"/>
                </a:lnTo>
                <a:lnTo>
                  <a:pt x="13548" y="8274"/>
                </a:lnTo>
                <a:close/>
                <a:moveTo>
                  <a:pt x="17473" y="8274"/>
                </a:moveTo>
                <a:lnTo>
                  <a:pt x="19742" y="8274"/>
                </a:lnTo>
                <a:lnTo>
                  <a:pt x="19742" y="10148"/>
                </a:lnTo>
                <a:lnTo>
                  <a:pt x="17473" y="10148"/>
                </a:lnTo>
                <a:lnTo>
                  <a:pt x="17473" y="8274"/>
                </a:lnTo>
                <a:close/>
                <a:moveTo>
                  <a:pt x="1490" y="9224"/>
                </a:moveTo>
                <a:lnTo>
                  <a:pt x="1727" y="9824"/>
                </a:lnTo>
                <a:lnTo>
                  <a:pt x="2486" y="9824"/>
                </a:lnTo>
                <a:lnTo>
                  <a:pt x="1871" y="10192"/>
                </a:lnTo>
                <a:lnTo>
                  <a:pt x="2106" y="10792"/>
                </a:lnTo>
                <a:lnTo>
                  <a:pt x="1490" y="10425"/>
                </a:lnTo>
                <a:lnTo>
                  <a:pt x="877" y="10792"/>
                </a:lnTo>
                <a:lnTo>
                  <a:pt x="1112" y="10192"/>
                </a:lnTo>
                <a:lnTo>
                  <a:pt x="497" y="9824"/>
                </a:lnTo>
                <a:lnTo>
                  <a:pt x="1255" y="9824"/>
                </a:lnTo>
                <a:lnTo>
                  <a:pt x="1490" y="9224"/>
                </a:lnTo>
                <a:close/>
                <a:moveTo>
                  <a:pt x="5704" y="11553"/>
                </a:moveTo>
                <a:lnTo>
                  <a:pt x="7975" y="11553"/>
                </a:lnTo>
                <a:lnTo>
                  <a:pt x="7975" y="13429"/>
                </a:lnTo>
                <a:lnTo>
                  <a:pt x="5704" y="13429"/>
                </a:lnTo>
                <a:lnTo>
                  <a:pt x="5704" y="11553"/>
                </a:lnTo>
                <a:close/>
                <a:moveTo>
                  <a:pt x="9622" y="11553"/>
                </a:moveTo>
                <a:lnTo>
                  <a:pt x="11892" y="11553"/>
                </a:lnTo>
                <a:lnTo>
                  <a:pt x="11892" y="13429"/>
                </a:lnTo>
                <a:lnTo>
                  <a:pt x="9622" y="13429"/>
                </a:lnTo>
                <a:lnTo>
                  <a:pt x="9622" y="11553"/>
                </a:lnTo>
                <a:close/>
                <a:moveTo>
                  <a:pt x="13548" y="11553"/>
                </a:moveTo>
                <a:lnTo>
                  <a:pt x="15817" y="11553"/>
                </a:lnTo>
                <a:lnTo>
                  <a:pt x="15817" y="13429"/>
                </a:lnTo>
                <a:lnTo>
                  <a:pt x="13548" y="13429"/>
                </a:lnTo>
                <a:lnTo>
                  <a:pt x="13548" y="11553"/>
                </a:lnTo>
                <a:close/>
                <a:moveTo>
                  <a:pt x="17473" y="11553"/>
                </a:moveTo>
                <a:lnTo>
                  <a:pt x="19742" y="11553"/>
                </a:lnTo>
                <a:lnTo>
                  <a:pt x="19742" y="13429"/>
                </a:lnTo>
                <a:lnTo>
                  <a:pt x="17473" y="13429"/>
                </a:lnTo>
                <a:lnTo>
                  <a:pt x="17473" y="11553"/>
                </a:lnTo>
                <a:close/>
                <a:moveTo>
                  <a:pt x="5704" y="14840"/>
                </a:moveTo>
                <a:lnTo>
                  <a:pt x="7975" y="14840"/>
                </a:lnTo>
                <a:lnTo>
                  <a:pt x="7975" y="16714"/>
                </a:lnTo>
                <a:lnTo>
                  <a:pt x="5704" y="16714"/>
                </a:lnTo>
                <a:lnTo>
                  <a:pt x="5704" y="14840"/>
                </a:lnTo>
                <a:close/>
                <a:moveTo>
                  <a:pt x="9622" y="14840"/>
                </a:moveTo>
                <a:lnTo>
                  <a:pt x="11892" y="14840"/>
                </a:lnTo>
                <a:lnTo>
                  <a:pt x="11892" y="16714"/>
                </a:lnTo>
                <a:lnTo>
                  <a:pt x="9622" y="16714"/>
                </a:lnTo>
                <a:lnTo>
                  <a:pt x="9622" y="14840"/>
                </a:lnTo>
                <a:close/>
                <a:moveTo>
                  <a:pt x="13548" y="14840"/>
                </a:moveTo>
                <a:lnTo>
                  <a:pt x="15817" y="14840"/>
                </a:lnTo>
                <a:lnTo>
                  <a:pt x="15817" y="16714"/>
                </a:lnTo>
                <a:lnTo>
                  <a:pt x="13548" y="16714"/>
                </a:lnTo>
                <a:lnTo>
                  <a:pt x="13548" y="14840"/>
                </a:lnTo>
                <a:close/>
                <a:moveTo>
                  <a:pt x="17473" y="14840"/>
                </a:moveTo>
                <a:lnTo>
                  <a:pt x="19742" y="14840"/>
                </a:lnTo>
                <a:lnTo>
                  <a:pt x="19742" y="16714"/>
                </a:lnTo>
                <a:lnTo>
                  <a:pt x="17473" y="16714"/>
                </a:lnTo>
                <a:lnTo>
                  <a:pt x="17473" y="14840"/>
                </a:ln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55" name="医院"/>
          <p:cNvSpPr/>
          <p:nvPr/>
        </p:nvSpPr>
        <p:spPr>
          <a:xfrm>
            <a:off x="2717950" y="4379234"/>
            <a:ext cx="702353" cy="548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1" y="0"/>
                </a:moveTo>
                <a:lnTo>
                  <a:pt x="3341" y="3754"/>
                </a:lnTo>
                <a:lnTo>
                  <a:pt x="0" y="3754"/>
                </a:lnTo>
                <a:lnTo>
                  <a:pt x="0" y="21600"/>
                </a:lnTo>
                <a:lnTo>
                  <a:pt x="8297" y="21600"/>
                </a:lnTo>
                <a:lnTo>
                  <a:pt x="8297" y="17275"/>
                </a:lnTo>
                <a:lnTo>
                  <a:pt x="9939" y="17275"/>
                </a:lnTo>
                <a:lnTo>
                  <a:pt x="9939" y="21600"/>
                </a:lnTo>
                <a:lnTo>
                  <a:pt x="11595" y="21600"/>
                </a:lnTo>
                <a:lnTo>
                  <a:pt x="11595" y="17275"/>
                </a:lnTo>
                <a:lnTo>
                  <a:pt x="13239" y="17275"/>
                </a:lnTo>
                <a:lnTo>
                  <a:pt x="13239" y="21600"/>
                </a:lnTo>
                <a:lnTo>
                  <a:pt x="21600" y="21600"/>
                </a:lnTo>
                <a:lnTo>
                  <a:pt x="21600" y="3754"/>
                </a:lnTo>
                <a:lnTo>
                  <a:pt x="18195" y="3754"/>
                </a:lnTo>
                <a:lnTo>
                  <a:pt x="18195" y="0"/>
                </a:lnTo>
                <a:lnTo>
                  <a:pt x="3341" y="0"/>
                </a:lnTo>
                <a:close/>
                <a:moveTo>
                  <a:pt x="4997" y="1938"/>
                </a:moveTo>
                <a:lnTo>
                  <a:pt x="6641" y="1938"/>
                </a:lnTo>
                <a:lnTo>
                  <a:pt x="6641" y="3754"/>
                </a:lnTo>
                <a:lnTo>
                  <a:pt x="4997" y="3754"/>
                </a:lnTo>
                <a:lnTo>
                  <a:pt x="4997" y="1938"/>
                </a:lnTo>
                <a:close/>
                <a:moveTo>
                  <a:pt x="8297" y="1938"/>
                </a:moveTo>
                <a:lnTo>
                  <a:pt x="9939" y="1938"/>
                </a:lnTo>
                <a:lnTo>
                  <a:pt x="9939" y="3754"/>
                </a:lnTo>
                <a:lnTo>
                  <a:pt x="8297" y="3754"/>
                </a:lnTo>
                <a:lnTo>
                  <a:pt x="8297" y="1938"/>
                </a:lnTo>
                <a:close/>
                <a:moveTo>
                  <a:pt x="11595" y="1938"/>
                </a:moveTo>
                <a:lnTo>
                  <a:pt x="13239" y="1938"/>
                </a:lnTo>
                <a:lnTo>
                  <a:pt x="13239" y="3754"/>
                </a:lnTo>
                <a:lnTo>
                  <a:pt x="11595" y="3754"/>
                </a:lnTo>
                <a:lnTo>
                  <a:pt x="11595" y="1938"/>
                </a:lnTo>
                <a:close/>
                <a:moveTo>
                  <a:pt x="14895" y="1938"/>
                </a:moveTo>
                <a:lnTo>
                  <a:pt x="16538" y="1938"/>
                </a:lnTo>
                <a:lnTo>
                  <a:pt x="16538" y="3754"/>
                </a:lnTo>
                <a:lnTo>
                  <a:pt x="14895" y="3754"/>
                </a:lnTo>
                <a:lnTo>
                  <a:pt x="14895" y="1938"/>
                </a:lnTo>
                <a:close/>
                <a:moveTo>
                  <a:pt x="1698" y="5774"/>
                </a:moveTo>
                <a:lnTo>
                  <a:pt x="3341" y="5774"/>
                </a:lnTo>
                <a:lnTo>
                  <a:pt x="3341" y="7590"/>
                </a:lnTo>
                <a:lnTo>
                  <a:pt x="1698" y="7590"/>
                </a:lnTo>
                <a:lnTo>
                  <a:pt x="1698" y="5774"/>
                </a:lnTo>
                <a:close/>
                <a:moveTo>
                  <a:pt x="4997" y="5774"/>
                </a:moveTo>
                <a:lnTo>
                  <a:pt x="6641" y="5774"/>
                </a:lnTo>
                <a:lnTo>
                  <a:pt x="6641" y="7590"/>
                </a:lnTo>
                <a:lnTo>
                  <a:pt x="4997" y="7590"/>
                </a:lnTo>
                <a:lnTo>
                  <a:pt x="4997" y="5774"/>
                </a:lnTo>
                <a:close/>
                <a:moveTo>
                  <a:pt x="8297" y="5774"/>
                </a:moveTo>
                <a:lnTo>
                  <a:pt x="9939" y="5774"/>
                </a:lnTo>
                <a:lnTo>
                  <a:pt x="9939" y="7590"/>
                </a:lnTo>
                <a:lnTo>
                  <a:pt x="8297" y="7590"/>
                </a:lnTo>
                <a:lnTo>
                  <a:pt x="8297" y="5774"/>
                </a:lnTo>
                <a:close/>
                <a:moveTo>
                  <a:pt x="11595" y="5774"/>
                </a:moveTo>
                <a:lnTo>
                  <a:pt x="13239" y="5774"/>
                </a:lnTo>
                <a:lnTo>
                  <a:pt x="13239" y="7590"/>
                </a:lnTo>
                <a:lnTo>
                  <a:pt x="11595" y="7590"/>
                </a:lnTo>
                <a:lnTo>
                  <a:pt x="11595" y="5774"/>
                </a:lnTo>
                <a:close/>
                <a:moveTo>
                  <a:pt x="14895" y="5774"/>
                </a:moveTo>
                <a:lnTo>
                  <a:pt x="16538" y="5774"/>
                </a:lnTo>
                <a:lnTo>
                  <a:pt x="16538" y="7590"/>
                </a:lnTo>
                <a:lnTo>
                  <a:pt x="14895" y="7590"/>
                </a:lnTo>
                <a:lnTo>
                  <a:pt x="14895" y="5774"/>
                </a:lnTo>
                <a:close/>
                <a:moveTo>
                  <a:pt x="18195" y="5774"/>
                </a:moveTo>
                <a:lnTo>
                  <a:pt x="19838" y="5774"/>
                </a:lnTo>
                <a:lnTo>
                  <a:pt x="19838" y="7590"/>
                </a:lnTo>
                <a:lnTo>
                  <a:pt x="18195" y="7590"/>
                </a:lnTo>
                <a:lnTo>
                  <a:pt x="18195" y="5774"/>
                </a:lnTo>
                <a:close/>
                <a:moveTo>
                  <a:pt x="1698" y="9608"/>
                </a:moveTo>
                <a:lnTo>
                  <a:pt x="3341" y="9608"/>
                </a:lnTo>
                <a:lnTo>
                  <a:pt x="3341" y="11424"/>
                </a:lnTo>
                <a:lnTo>
                  <a:pt x="1698" y="11424"/>
                </a:lnTo>
                <a:lnTo>
                  <a:pt x="1698" y="9608"/>
                </a:lnTo>
                <a:close/>
                <a:moveTo>
                  <a:pt x="4997" y="9608"/>
                </a:moveTo>
                <a:lnTo>
                  <a:pt x="6641" y="9608"/>
                </a:lnTo>
                <a:lnTo>
                  <a:pt x="6641" y="11424"/>
                </a:lnTo>
                <a:lnTo>
                  <a:pt x="4997" y="11424"/>
                </a:lnTo>
                <a:lnTo>
                  <a:pt x="4997" y="9608"/>
                </a:lnTo>
                <a:close/>
                <a:moveTo>
                  <a:pt x="14895" y="9608"/>
                </a:moveTo>
                <a:lnTo>
                  <a:pt x="16538" y="9608"/>
                </a:lnTo>
                <a:lnTo>
                  <a:pt x="16538" y="11424"/>
                </a:lnTo>
                <a:lnTo>
                  <a:pt x="14895" y="11424"/>
                </a:lnTo>
                <a:lnTo>
                  <a:pt x="14895" y="9608"/>
                </a:lnTo>
                <a:close/>
                <a:moveTo>
                  <a:pt x="18195" y="9608"/>
                </a:moveTo>
                <a:lnTo>
                  <a:pt x="19838" y="9608"/>
                </a:lnTo>
                <a:lnTo>
                  <a:pt x="19838" y="11424"/>
                </a:lnTo>
                <a:lnTo>
                  <a:pt x="18195" y="11424"/>
                </a:lnTo>
                <a:lnTo>
                  <a:pt x="18195" y="9608"/>
                </a:lnTo>
                <a:close/>
                <a:moveTo>
                  <a:pt x="10799" y="9711"/>
                </a:moveTo>
                <a:cubicBezTo>
                  <a:pt x="11937" y="9711"/>
                  <a:pt x="12861" y="10893"/>
                  <a:pt x="12861" y="12350"/>
                </a:cubicBezTo>
                <a:cubicBezTo>
                  <a:pt x="12861" y="13806"/>
                  <a:pt x="11937" y="14988"/>
                  <a:pt x="10799" y="14988"/>
                </a:cubicBezTo>
                <a:cubicBezTo>
                  <a:pt x="9661" y="14988"/>
                  <a:pt x="8739" y="13806"/>
                  <a:pt x="8739" y="12350"/>
                </a:cubicBezTo>
                <a:cubicBezTo>
                  <a:pt x="8739" y="10893"/>
                  <a:pt x="9661" y="9711"/>
                  <a:pt x="10799" y="9711"/>
                </a:cubicBezTo>
                <a:close/>
                <a:moveTo>
                  <a:pt x="10314" y="10706"/>
                </a:moveTo>
                <a:lnTo>
                  <a:pt x="10314" y="11729"/>
                </a:lnTo>
                <a:lnTo>
                  <a:pt x="9515" y="11729"/>
                </a:lnTo>
                <a:lnTo>
                  <a:pt x="9515" y="12970"/>
                </a:lnTo>
                <a:lnTo>
                  <a:pt x="10314" y="12970"/>
                </a:lnTo>
                <a:lnTo>
                  <a:pt x="10314" y="13993"/>
                </a:lnTo>
                <a:lnTo>
                  <a:pt x="11284" y="13993"/>
                </a:lnTo>
                <a:lnTo>
                  <a:pt x="11284" y="12970"/>
                </a:lnTo>
                <a:lnTo>
                  <a:pt x="12083" y="12970"/>
                </a:lnTo>
                <a:lnTo>
                  <a:pt x="12083" y="11729"/>
                </a:lnTo>
                <a:lnTo>
                  <a:pt x="11284" y="11729"/>
                </a:lnTo>
                <a:lnTo>
                  <a:pt x="11284" y="10706"/>
                </a:lnTo>
                <a:lnTo>
                  <a:pt x="10314" y="10706"/>
                </a:lnTo>
                <a:close/>
                <a:moveTo>
                  <a:pt x="1698" y="13442"/>
                </a:moveTo>
                <a:lnTo>
                  <a:pt x="3341" y="13442"/>
                </a:lnTo>
                <a:lnTo>
                  <a:pt x="3341" y="15257"/>
                </a:lnTo>
                <a:lnTo>
                  <a:pt x="1698" y="15257"/>
                </a:lnTo>
                <a:lnTo>
                  <a:pt x="1698" y="13442"/>
                </a:lnTo>
                <a:close/>
                <a:moveTo>
                  <a:pt x="4997" y="13442"/>
                </a:moveTo>
                <a:lnTo>
                  <a:pt x="6641" y="13442"/>
                </a:lnTo>
                <a:lnTo>
                  <a:pt x="6641" y="15257"/>
                </a:lnTo>
                <a:lnTo>
                  <a:pt x="4997" y="15257"/>
                </a:lnTo>
                <a:lnTo>
                  <a:pt x="4997" y="13442"/>
                </a:lnTo>
                <a:close/>
                <a:moveTo>
                  <a:pt x="14895" y="13442"/>
                </a:moveTo>
                <a:lnTo>
                  <a:pt x="16538" y="13442"/>
                </a:lnTo>
                <a:lnTo>
                  <a:pt x="16538" y="15257"/>
                </a:lnTo>
                <a:lnTo>
                  <a:pt x="14895" y="15257"/>
                </a:lnTo>
                <a:lnTo>
                  <a:pt x="14895" y="13442"/>
                </a:lnTo>
                <a:close/>
                <a:moveTo>
                  <a:pt x="18195" y="13442"/>
                </a:moveTo>
                <a:lnTo>
                  <a:pt x="19838" y="13442"/>
                </a:lnTo>
                <a:lnTo>
                  <a:pt x="19838" y="15257"/>
                </a:lnTo>
                <a:lnTo>
                  <a:pt x="18195" y="15257"/>
                </a:lnTo>
                <a:lnTo>
                  <a:pt x="18195" y="13442"/>
                </a:lnTo>
                <a:close/>
                <a:moveTo>
                  <a:pt x="1698" y="17275"/>
                </a:moveTo>
                <a:lnTo>
                  <a:pt x="3341" y="17275"/>
                </a:lnTo>
                <a:lnTo>
                  <a:pt x="3341" y="19091"/>
                </a:lnTo>
                <a:lnTo>
                  <a:pt x="1698" y="19091"/>
                </a:lnTo>
                <a:lnTo>
                  <a:pt x="1698" y="17275"/>
                </a:lnTo>
                <a:close/>
                <a:moveTo>
                  <a:pt x="4997" y="17275"/>
                </a:moveTo>
                <a:lnTo>
                  <a:pt x="6641" y="17275"/>
                </a:lnTo>
                <a:lnTo>
                  <a:pt x="6641" y="19091"/>
                </a:lnTo>
                <a:lnTo>
                  <a:pt x="4997" y="19091"/>
                </a:lnTo>
                <a:lnTo>
                  <a:pt x="4997" y="17275"/>
                </a:lnTo>
                <a:close/>
                <a:moveTo>
                  <a:pt x="14895" y="17275"/>
                </a:moveTo>
                <a:lnTo>
                  <a:pt x="16538" y="17275"/>
                </a:lnTo>
                <a:lnTo>
                  <a:pt x="16538" y="19091"/>
                </a:lnTo>
                <a:lnTo>
                  <a:pt x="14895" y="19091"/>
                </a:lnTo>
                <a:lnTo>
                  <a:pt x="14895" y="17275"/>
                </a:lnTo>
                <a:close/>
                <a:moveTo>
                  <a:pt x="18195" y="17275"/>
                </a:moveTo>
                <a:lnTo>
                  <a:pt x="19838" y="17275"/>
                </a:lnTo>
                <a:lnTo>
                  <a:pt x="19838" y="19091"/>
                </a:lnTo>
                <a:lnTo>
                  <a:pt x="18195" y="19091"/>
                </a:lnTo>
                <a:lnTo>
                  <a:pt x="18195" y="17275"/>
                </a:ln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56" name="纪念碑"/>
          <p:cNvSpPr/>
          <p:nvPr/>
        </p:nvSpPr>
        <p:spPr>
          <a:xfrm>
            <a:off x="8997671" y="4319896"/>
            <a:ext cx="598796" cy="667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13" y="0"/>
                </a:moveTo>
                <a:cubicBezTo>
                  <a:pt x="10638" y="0"/>
                  <a:pt x="10890" y="233"/>
                  <a:pt x="10758" y="409"/>
                </a:cubicBezTo>
                <a:cubicBezTo>
                  <a:pt x="10689" y="499"/>
                  <a:pt x="10658" y="602"/>
                  <a:pt x="10643" y="681"/>
                </a:cubicBezTo>
                <a:lnTo>
                  <a:pt x="10106" y="716"/>
                </a:lnTo>
                <a:lnTo>
                  <a:pt x="10106" y="909"/>
                </a:lnTo>
                <a:lnTo>
                  <a:pt x="10632" y="909"/>
                </a:lnTo>
                <a:cubicBezTo>
                  <a:pt x="10636" y="1104"/>
                  <a:pt x="10671" y="1366"/>
                  <a:pt x="10684" y="1451"/>
                </a:cubicBezTo>
                <a:cubicBezTo>
                  <a:pt x="10703" y="1573"/>
                  <a:pt x="10960" y="1528"/>
                  <a:pt x="11065" y="1520"/>
                </a:cubicBezTo>
                <a:lnTo>
                  <a:pt x="11010" y="1682"/>
                </a:lnTo>
                <a:cubicBezTo>
                  <a:pt x="10868" y="1751"/>
                  <a:pt x="10664" y="1914"/>
                  <a:pt x="10428" y="2285"/>
                </a:cubicBezTo>
                <a:cubicBezTo>
                  <a:pt x="10230" y="2597"/>
                  <a:pt x="9442" y="2974"/>
                  <a:pt x="9065" y="3141"/>
                </a:cubicBezTo>
                <a:cubicBezTo>
                  <a:pt x="8967" y="2290"/>
                  <a:pt x="8033" y="1410"/>
                  <a:pt x="8033" y="1410"/>
                </a:cubicBezTo>
                <a:lnTo>
                  <a:pt x="7299" y="1246"/>
                </a:lnTo>
                <a:lnTo>
                  <a:pt x="7165" y="826"/>
                </a:lnTo>
                <a:lnTo>
                  <a:pt x="6352" y="1270"/>
                </a:lnTo>
                <a:lnTo>
                  <a:pt x="5057" y="3197"/>
                </a:lnTo>
                <a:cubicBezTo>
                  <a:pt x="5057" y="3197"/>
                  <a:pt x="5404" y="3666"/>
                  <a:pt x="5720" y="3533"/>
                </a:cubicBezTo>
                <a:cubicBezTo>
                  <a:pt x="5720" y="3533"/>
                  <a:pt x="6353" y="3303"/>
                  <a:pt x="6817" y="3072"/>
                </a:cubicBezTo>
                <a:cubicBezTo>
                  <a:pt x="6817" y="3072"/>
                  <a:pt x="7206" y="3295"/>
                  <a:pt x="6883" y="3817"/>
                </a:cubicBezTo>
                <a:cubicBezTo>
                  <a:pt x="6424" y="4559"/>
                  <a:pt x="6265" y="5385"/>
                  <a:pt x="6465" y="5987"/>
                </a:cubicBezTo>
                <a:cubicBezTo>
                  <a:pt x="6261" y="6000"/>
                  <a:pt x="5685" y="6072"/>
                  <a:pt x="5296" y="6202"/>
                </a:cubicBezTo>
                <a:cubicBezTo>
                  <a:pt x="4264" y="6545"/>
                  <a:pt x="5520" y="8141"/>
                  <a:pt x="5520" y="8141"/>
                </a:cubicBezTo>
                <a:lnTo>
                  <a:pt x="6491" y="8576"/>
                </a:lnTo>
                <a:lnTo>
                  <a:pt x="6491" y="7773"/>
                </a:lnTo>
                <a:lnTo>
                  <a:pt x="5949" y="7776"/>
                </a:lnTo>
                <a:cubicBezTo>
                  <a:pt x="5949" y="7776"/>
                  <a:pt x="5381" y="7097"/>
                  <a:pt x="5620" y="6823"/>
                </a:cubicBezTo>
                <a:cubicBezTo>
                  <a:pt x="5858" y="6550"/>
                  <a:pt x="7127" y="7043"/>
                  <a:pt x="7128" y="7043"/>
                </a:cubicBezTo>
                <a:cubicBezTo>
                  <a:pt x="7128" y="7043"/>
                  <a:pt x="7266" y="7119"/>
                  <a:pt x="7574" y="7190"/>
                </a:cubicBezTo>
                <a:lnTo>
                  <a:pt x="7681" y="7876"/>
                </a:lnTo>
                <a:cubicBezTo>
                  <a:pt x="8404" y="8857"/>
                  <a:pt x="8278" y="9642"/>
                  <a:pt x="8278" y="9642"/>
                </a:cubicBezTo>
                <a:lnTo>
                  <a:pt x="7755" y="10277"/>
                </a:lnTo>
                <a:lnTo>
                  <a:pt x="4498" y="10277"/>
                </a:lnTo>
                <a:lnTo>
                  <a:pt x="4498" y="11758"/>
                </a:lnTo>
                <a:lnTo>
                  <a:pt x="3524" y="11758"/>
                </a:lnTo>
                <a:lnTo>
                  <a:pt x="3524" y="16327"/>
                </a:lnTo>
                <a:lnTo>
                  <a:pt x="4498" y="16327"/>
                </a:lnTo>
                <a:lnTo>
                  <a:pt x="4498" y="17810"/>
                </a:lnTo>
                <a:lnTo>
                  <a:pt x="17102" y="17810"/>
                </a:lnTo>
                <a:lnTo>
                  <a:pt x="17102" y="16327"/>
                </a:lnTo>
                <a:lnTo>
                  <a:pt x="18078" y="16327"/>
                </a:lnTo>
                <a:lnTo>
                  <a:pt x="18078" y="11758"/>
                </a:lnTo>
                <a:lnTo>
                  <a:pt x="17102" y="11758"/>
                </a:lnTo>
                <a:lnTo>
                  <a:pt x="17102" y="10277"/>
                </a:lnTo>
                <a:lnTo>
                  <a:pt x="15752" y="10277"/>
                </a:lnTo>
                <a:cubicBezTo>
                  <a:pt x="15831" y="9975"/>
                  <a:pt x="16025" y="8966"/>
                  <a:pt x="15391" y="8073"/>
                </a:cubicBezTo>
                <a:cubicBezTo>
                  <a:pt x="15004" y="7837"/>
                  <a:pt x="14831" y="7451"/>
                  <a:pt x="14755" y="7117"/>
                </a:cubicBezTo>
                <a:cubicBezTo>
                  <a:pt x="15044" y="6920"/>
                  <a:pt x="16214" y="6045"/>
                  <a:pt x="15907" y="4969"/>
                </a:cubicBezTo>
                <a:cubicBezTo>
                  <a:pt x="15723" y="4323"/>
                  <a:pt x="15181" y="4139"/>
                  <a:pt x="14246" y="4423"/>
                </a:cubicBezTo>
                <a:cubicBezTo>
                  <a:pt x="14088" y="4241"/>
                  <a:pt x="13878" y="4112"/>
                  <a:pt x="13600" y="4074"/>
                </a:cubicBezTo>
                <a:cubicBezTo>
                  <a:pt x="13206" y="4019"/>
                  <a:pt x="12554" y="4122"/>
                  <a:pt x="12030" y="4231"/>
                </a:cubicBezTo>
                <a:cubicBezTo>
                  <a:pt x="11901" y="3747"/>
                  <a:pt x="11850" y="3199"/>
                  <a:pt x="12008" y="2657"/>
                </a:cubicBezTo>
                <a:cubicBezTo>
                  <a:pt x="12200" y="1993"/>
                  <a:pt x="11818" y="1633"/>
                  <a:pt x="11818" y="1633"/>
                </a:cubicBezTo>
                <a:cubicBezTo>
                  <a:pt x="11768" y="1462"/>
                  <a:pt x="11725" y="1260"/>
                  <a:pt x="11765" y="1165"/>
                </a:cubicBezTo>
                <a:cubicBezTo>
                  <a:pt x="11810" y="1058"/>
                  <a:pt x="11852" y="984"/>
                  <a:pt x="11880" y="909"/>
                </a:cubicBezTo>
                <a:lnTo>
                  <a:pt x="12429" y="909"/>
                </a:lnTo>
                <a:lnTo>
                  <a:pt x="12429" y="566"/>
                </a:lnTo>
                <a:lnTo>
                  <a:pt x="11897" y="600"/>
                </a:lnTo>
                <a:cubicBezTo>
                  <a:pt x="11877" y="538"/>
                  <a:pt x="11847" y="470"/>
                  <a:pt x="11801" y="409"/>
                </a:cubicBezTo>
                <a:cubicBezTo>
                  <a:pt x="11668" y="233"/>
                  <a:pt x="11920" y="0"/>
                  <a:pt x="11345" y="0"/>
                </a:cubicBezTo>
                <a:cubicBezTo>
                  <a:pt x="11265" y="0"/>
                  <a:pt x="11275" y="0"/>
                  <a:pt x="11213" y="0"/>
                </a:cubicBezTo>
                <a:close/>
                <a:moveTo>
                  <a:pt x="10127" y="3459"/>
                </a:moveTo>
                <a:lnTo>
                  <a:pt x="9959" y="4341"/>
                </a:lnTo>
                <a:lnTo>
                  <a:pt x="9615" y="4317"/>
                </a:lnTo>
                <a:lnTo>
                  <a:pt x="9099" y="3749"/>
                </a:lnTo>
                <a:lnTo>
                  <a:pt x="10127" y="3459"/>
                </a:lnTo>
                <a:close/>
                <a:moveTo>
                  <a:pt x="11940" y="6970"/>
                </a:moveTo>
                <a:lnTo>
                  <a:pt x="13134" y="8867"/>
                </a:lnTo>
                <a:lnTo>
                  <a:pt x="11979" y="9426"/>
                </a:lnTo>
                <a:lnTo>
                  <a:pt x="11334" y="10277"/>
                </a:lnTo>
                <a:lnTo>
                  <a:pt x="8630" y="10277"/>
                </a:lnTo>
                <a:cubicBezTo>
                  <a:pt x="8735" y="10110"/>
                  <a:pt x="8945" y="9766"/>
                  <a:pt x="8937" y="9708"/>
                </a:cubicBezTo>
                <a:cubicBezTo>
                  <a:pt x="8781" y="8569"/>
                  <a:pt x="8656" y="7715"/>
                  <a:pt x="8594" y="7306"/>
                </a:cubicBezTo>
                <a:cubicBezTo>
                  <a:pt x="8786" y="7311"/>
                  <a:pt x="8998" y="7310"/>
                  <a:pt x="9233" y="7298"/>
                </a:cubicBezTo>
                <a:cubicBezTo>
                  <a:pt x="9401" y="7289"/>
                  <a:pt x="9570" y="7277"/>
                  <a:pt x="9737" y="7262"/>
                </a:cubicBezTo>
                <a:lnTo>
                  <a:pt x="9140" y="7588"/>
                </a:lnTo>
                <a:lnTo>
                  <a:pt x="9086" y="7931"/>
                </a:lnTo>
                <a:lnTo>
                  <a:pt x="10421" y="8034"/>
                </a:lnTo>
                <a:lnTo>
                  <a:pt x="10530" y="7176"/>
                </a:lnTo>
                <a:cubicBezTo>
                  <a:pt x="11038" y="7111"/>
                  <a:pt x="11518" y="7034"/>
                  <a:pt x="11940" y="6970"/>
                </a:cubicBezTo>
                <a:close/>
                <a:moveTo>
                  <a:pt x="13429" y="7401"/>
                </a:moveTo>
                <a:lnTo>
                  <a:pt x="15003" y="8703"/>
                </a:lnTo>
                <a:cubicBezTo>
                  <a:pt x="15003" y="8703"/>
                  <a:pt x="15608" y="9788"/>
                  <a:pt x="14926" y="10277"/>
                </a:cubicBezTo>
                <a:lnTo>
                  <a:pt x="12399" y="10277"/>
                </a:lnTo>
                <a:lnTo>
                  <a:pt x="12407" y="9897"/>
                </a:lnTo>
                <a:cubicBezTo>
                  <a:pt x="12407" y="9897"/>
                  <a:pt x="12861" y="9563"/>
                  <a:pt x="14150" y="8864"/>
                </a:cubicBezTo>
                <a:cubicBezTo>
                  <a:pt x="13657" y="8344"/>
                  <a:pt x="13479" y="7817"/>
                  <a:pt x="13429" y="7401"/>
                </a:cubicBezTo>
                <a:close/>
                <a:moveTo>
                  <a:pt x="1696" y="18337"/>
                </a:moveTo>
                <a:lnTo>
                  <a:pt x="1696" y="19734"/>
                </a:lnTo>
                <a:lnTo>
                  <a:pt x="19904" y="19734"/>
                </a:lnTo>
                <a:lnTo>
                  <a:pt x="19904" y="18337"/>
                </a:lnTo>
                <a:lnTo>
                  <a:pt x="1696" y="18337"/>
                </a:lnTo>
                <a:close/>
                <a:moveTo>
                  <a:pt x="0" y="20202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02"/>
                </a:lnTo>
                <a:lnTo>
                  <a:pt x="0" y="20202"/>
                </a:ln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57" name="出租车"/>
          <p:cNvSpPr/>
          <p:nvPr/>
        </p:nvSpPr>
        <p:spPr>
          <a:xfrm>
            <a:off x="4283706" y="4365760"/>
            <a:ext cx="684813" cy="575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44" y="0"/>
                </a:moveTo>
                <a:cubicBezTo>
                  <a:pt x="8777" y="0"/>
                  <a:pt x="8642" y="160"/>
                  <a:pt x="8642" y="359"/>
                </a:cubicBezTo>
                <a:lnTo>
                  <a:pt x="8642" y="1331"/>
                </a:lnTo>
                <a:lnTo>
                  <a:pt x="4191" y="1331"/>
                </a:lnTo>
                <a:cubicBezTo>
                  <a:pt x="4024" y="1331"/>
                  <a:pt x="3847" y="1484"/>
                  <a:pt x="3793" y="1670"/>
                </a:cubicBezTo>
                <a:lnTo>
                  <a:pt x="1740" y="8743"/>
                </a:lnTo>
                <a:cubicBezTo>
                  <a:pt x="1724" y="8795"/>
                  <a:pt x="1723" y="8846"/>
                  <a:pt x="1728" y="8898"/>
                </a:cubicBezTo>
                <a:cubicBezTo>
                  <a:pt x="697" y="9662"/>
                  <a:pt x="0" y="11017"/>
                  <a:pt x="0" y="12566"/>
                </a:cubicBezTo>
                <a:lnTo>
                  <a:pt x="0" y="13260"/>
                </a:lnTo>
                <a:cubicBezTo>
                  <a:pt x="0" y="14584"/>
                  <a:pt x="507" y="15766"/>
                  <a:pt x="1301" y="16563"/>
                </a:cubicBezTo>
                <a:lnTo>
                  <a:pt x="1301" y="19440"/>
                </a:lnTo>
                <a:cubicBezTo>
                  <a:pt x="1301" y="20628"/>
                  <a:pt x="2113" y="21600"/>
                  <a:pt x="3118" y="21600"/>
                </a:cubicBezTo>
                <a:cubicBezTo>
                  <a:pt x="4117" y="21600"/>
                  <a:pt x="4932" y="20635"/>
                  <a:pt x="4932" y="19440"/>
                </a:cubicBezTo>
                <a:lnTo>
                  <a:pt x="4932" y="17577"/>
                </a:lnTo>
                <a:lnTo>
                  <a:pt x="16680" y="17577"/>
                </a:lnTo>
                <a:lnTo>
                  <a:pt x="16680" y="19440"/>
                </a:lnTo>
                <a:cubicBezTo>
                  <a:pt x="16680" y="20628"/>
                  <a:pt x="17490" y="21600"/>
                  <a:pt x="18494" y="21600"/>
                </a:cubicBezTo>
                <a:cubicBezTo>
                  <a:pt x="19494" y="21600"/>
                  <a:pt x="20309" y="20635"/>
                  <a:pt x="20309" y="19440"/>
                </a:cubicBezTo>
                <a:lnTo>
                  <a:pt x="20309" y="16563"/>
                </a:lnTo>
                <a:cubicBezTo>
                  <a:pt x="21092" y="15766"/>
                  <a:pt x="21600" y="14577"/>
                  <a:pt x="21600" y="13260"/>
                </a:cubicBezTo>
                <a:lnTo>
                  <a:pt x="21600" y="12566"/>
                </a:lnTo>
                <a:cubicBezTo>
                  <a:pt x="21600" y="11017"/>
                  <a:pt x="20903" y="9656"/>
                  <a:pt x="19872" y="8898"/>
                </a:cubicBezTo>
                <a:cubicBezTo>
                  <a:pt x="19877" y="8846"/>
                  <a:pt x="19878" y="8795"/>
                  <a:pt x="19861" y="8743"/>
                </a:cubicBezTo>
                <a:lnTo>
                  <a:pt x="17809" y="1670"/>
                </a:lnTo>
                <a:cubicBezTo>
                  <a:pt x="17755" y="1484"/>
                  <a:pt x="17576" y="1331"/>
                  <a:pt x="17409" y="1331"/>
                </a:cubicBezTo>
                <a:lnTo>
                  <a:pt x="12958" y="1331"/>
                </a:lnTo>
                <a:lnTo>
                  <a:pt x="12958" y="359"/>
                </a:lnTo>
                <a:cubicBezTo>
                  <a:pt x="12958" y="160"/>
                  <a:pt x="12823" y="0"/>
                  <a:pt x="12656" y="0"/>
                </a:cubicBezTo>
                <a:lnTo>
                  <a:pt x="8944" y="0"/>
                </a:lnTo>
                <a:close/>
                <a:moveTo>
                  <a:pt x="5283" y="2815"/>
                </a:moveTo>
                <a:lnTo>
                  <a:pt x="10797" y="2815"/>
                </a:lnTo>
                <a:lnTo>
                  <a:pt x="16312" y="2815"/>
                </a:lnTo>
                <a:lnTo>
                  <a:pt x="17802" y="8693"/>
                </a:lnTo>
                <a:lnTo>
                  <a:pt x="10797" y="8693"/>
                </a:lnTo>
                <a:lnTo>
                  <a:pt x="3793" y="8693"/>
                </a:lnTo>
                <a:lnTo>
                  <a:pt x="5283" y="2815"/>
                </a:lnTo>
                <a:close/>
                <a:moveTo>
                  <a:pt x="3938" y="10042"/>
                </a:moveTo>
                <a:cubicBezTo>
                  <a:pt x="4743" y="10042"/>
                  <a:pt x="5391" y="10820"/>
                  <a:pt x="5391" y="11771"/>
                </a:cubicBezTo>
                <a:cubicBezTo>
                  <a:pt x="5397" y="12728"/>
                  <a:pt x="4743" y="13497"/>
                  <a:pt x="3938" y="13497"/>
                </a:cubicBezTo>
                <a:cubicBezTo>
                  <a:pt x="3133" y="13497"/>
                  <a:pt x="2485" y="12721"/>
                  <a:pt x="2485" y="11771"/>
                </a:cubicBezTo>
                <a:cubicBezTo>
                  <a:pt x="2485" y="10813"/>
                  <a:pt x="3138" y="10042"/>
                  <a:pt x="3938" y="10042"/>
                </a:cubicBezTo>
                <a:close/>
                <a:moveTo>
                  <a:pt x="17652" y="10042"/>
                </a:moveTo>
                <a:cubicBezTo>
                  <a:pt x="18457" y="10042"/>
                  <a:pt x="19105" y="10820"/>
                  <a:pt x="19105" y="11771"/>
                </a:cubicBezTo>
                <a:cubicBezTo>
                  <a:pt x="19105" y="12728"/>
                  <a:pt x="18451" y="13497"/>
                  <a:pt x="17652" y="13497"/>
                </a:cubicBezTo>
                <a:cubicBezTo>
                  <a:pt x="16853" y="13497"/>
                  <a:pt x="16199" y="12728"/>
                  <a:pt x="16199" y="11771"/>
                </a:cubicBezTo>
                <a:cubicBezTo>
                  <a:pt x="16199" y="10813"/>
                  <a:pt x="16853" y="10042"/>
                  <a:pt x="17652" y="10042"/>
                </a:cubicBez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58" name="高尔夫"/>
          <p:cNvSpPr/>
          <p:nvPr/>
        </p:nvSpPr>
        <p:spPr>
          <a:xfrm>
            <a:off x="7536486" y="4274905"/>
            <a:ext cx="407195" cy="757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6" h="21600" extrusionOk="0">
                <a:moveTo>
                  <a:pt x="3498" y="0"/>
                </a:moveTo>
                <a:lnTo>
                  <a:pt x="2554" y="673"/>
                </a:lnTo>
                <a:lnTo>
                  <a:pt x="1150" y="1603"/>
                </a:lnTo>
                <a:cubicBezTo>
                  <a:pt x="776" y="1851"/>
                  <a:pt x="839" y="2217"/>
                  <a:pt x="1292" y="2422"/>
                </a:cubicBezTo>
                <a:cubicBezTo>
                  <a:pt x="1490" y="2511"/>
                  <a:pt x="1729" y="2555"/>
                  <a:pt x="1967" y="2555"/>
                </a:cubicBezTo>
                <a:cubicBezTo>
                  <a:pt x="2274" y="2555"/>
                  <a:pt x="2578" y="2483"/>
                  <a:pt x="2788" y="2344"/>
                </a:cubicBezTo>
                <a:lnTo>
                  <a:pt x="4393" y="1282"/>
                </a:lnTo>
                <a:cubicBezTo>
                  <a:pt x="4437" y="1253"/>
                  <a:pt x="4472" y="1223"/>
                  <a:pt x="4504" y="1191"/>
                </a:cubicBezTo>
                <a:lnTo>
                  <a:pt x="18167" y="6180"/>
                </a:lnTo>
                <a:lnTo>
                  <a:pt x="11745" y="6850"/>
                </a:lnTo>
                <a:cubicBezTo>
                  <a:pt x="11675" y="6843"/>
                  <a:pt x="11599" y="6841"/>
                  <a:pt x="11526" y="6850"/>
                </a:cubicBezTo>
                <a:lnTo>
                  <a:pt x="9035" y="7131"/>
                </a:lnTo>
                <a:lnTo>
                  <a:pt x="7754" y="7265"/>
                </a:lnTo>
                <a:cubicBezTo>
                  <a:pt x="7677" y="7273"/>
                  <a:pt x="7604" y="7286"/>
                  <a:pt x="7532" y="7300"/>
                </a:cubicBezTo>
                <a:lnTo>
                  <a:pt x="6174" y="7454"/>
                </a:lnTo>
                <a:cubicBezTo>
                  <a:pt x="5858" y="7489"/>
                  <a:pt x="5652" y="7659"/>
                  <a:pt x="5717" y="7832"/>
                </a:cubicBezTo>
                <a:lnTo>
                  <a:pt x="7881" y="13569"/>
                </a:lnTo>
                <a:cubicBezTo>
                  <a:pt x="7897" y="13613"/>
                  <a:pt x="7929" y="13653"/>
                  <a:pt x="7973" y="13687"/>
                </a:cubicBezTo>
                <a:lnTo>
                  <a:pt x="276" y="20162"/>
                </a:lnTo>
                <a:cubicBezTo>
                  <a:pt x="-236" y="20593"/>
                  <a:pt x="-15" y="21170"/>
                  <a:pt x="773" y="21450"/>
                </a:cubicBezTo>
                <a:cubicBezTo>
                  <a:pt x="1059" y="21552"/>
                  <a:pt x="1381" y="21600"/>
                  <a:pt x="1699" y="21600"/>
                </a:cubicBezTo>
                <a:cubicBezTo>
                  <a:pt x="2256" y="21600"/>
                  <a:pt x="2802" y="21451"/>
                  <a:pt x="3128" y="21176"/>
                </a:cubicBezTo>
                <a:lnTo>
                  <a:pt x="11596" y="14053"/>
                </a:lnTo>
                <a:lnTo>
                  <a:pt x="12047" y="14975"/>
                </a:lnTo>
                <a:lnTo>
                  <a:pt x="10726" y="20402"/>
                </a:lnTo>
                <a:cubicBezTo>
                  <a:pt x="10602" y="20911"/>
                  <a:pt x="11255" y="21379"/>
                  <a:pt x="12186" y="21446"/>
                </a:cubicBezTo>
                <a:cubicBezTo>
                  <a:pt x="12262" y="21452"/>
                  <a:pt x="12339" y="21455"/>
                  <a:pt x="12414" y="21455"/>
                </a:cubicBezTo>
                <a:cubicBezTo>
                  <a:pt x="13254" y="21455"/>
                  <a:pt x="13985" y="21114"/>
                  <a:pt x="14099" y="20647"/>
                </a:cubicBezTo>
                <a:lnTo>
                  <a:pt x="15513" y="14852"/>
                </a:lnTo>
                <a:lnTo>
                  <a:pt x="14056" y="11882"/>
                </a:lnTo>
                <a:cubicBezTo>
                  <a:pt x="14039" y="11846"/>
                  <a:pt x="14010" y="11814"/>
                  <a:pt x="13985" y="11780"/>
                </a:cubicBezTo>
                <a:lnTo>
                  <a:pt x="12711" y="8405"/>
                </a:lnTo>
                <a:lnTo>
                  <a:pt x="20028" y="7643"/>
                </a:lnTo>
                <a:cubicBezTo>
                  <a:pt x="20835" y="7559"/>
                  <a:pt x="21364" y="7133"/>
                  <a:pt x="21210" y="6691"/>
                </a:cubicBezTo>
                <a:cubicBezTo>
                  <a:pt x="21097" y="6367"/>
                  <a:pt x="20648" y="6126"/>
                  <a:pt x="20096" y="6053"/>
                </a:cubicBezTo>
                <a:lnTo>
                  <a:pt x="20102" y="6048"/>
                </a:lnTo>
                <a:lnTo>
                  <a:pt x="4594" y="385"/>
                </a:lnTo>
                <a:lnTo>
                  <a:pt x="4597" y="378"/>
                </a:lnTo>
                <a:lnTo>
                  <a:pt x="4236" y="253"/>
                </a:lnTo>
                <a:lnTo>
                  <a:pt x="4100" y="204"/>
                </a:lnTo>
                <a:lnTo>
                  <a:pt x="4097" y="206"/>
                </a:lnTo>
                <a:lnTo>
                  <a:pt x="3498" y="0"/>
                </a:lnTo>
                <a:close/>
                <a:moveTo>
                  <a:pt x="6439" y="3760"/>
                </a:moveTo>
                <a:cubicBezTo>
                  <a:pt x="5686" y="3760"/>
                  <a:pt x="4934" y="3916"/>
                  <a:pt x="4359" y="4231"/>
                </a:cubicBezTo>
                <a:cubicBezTo>
                  <a:pt x="3210" y="4859"/>
                  <a:pt x="3210" y="5877"/>
                  <a:pt x="4359" y="6505"/>
                </a:cubicBezTo>
                <a:cubicBezTo>
                  <a:pt x="5508" y="7134"/>
                  <a:pt x="7371" y="7134"/>
                  <a:pt x="8520" y="6505"/>
                </a:cubicBezTo>
                <a:cubicBezTo>
                  <a:pt x="9668" y="5877"/>
                  <a:pt x="9668" y="4859"/>
                  <a:pt x="8520" y="4231"/>
                </a:cubicBezTo>
                <a:cubicBezTo>
                  <a:pt x="7945" y="3916"/>
                  <a:pt x="7192" y="3760"/>
                  <a:pt x="6439" y="3760"/>
                </a:cubicBez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59" name="汉堡包"/>
          <p:cNvSpPr/>
          <p:nvPr/>
        </p:nvSpPr>
        <p:spPr>
          <a:xfrm>
            <a:off x="8889825" y="2209326"/>
            <a:ext cx="727099" cy="501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extrusionOk="0">
                <a:moveTo>
                  <a:pt x="10634" y="0"/>
                </a:moveTo>
                <a:cubicBezTo>
                  <a:pt x="5337" y="0"/>
                  <a:pt x="1044" y="3005"/>
                  <a:pt x="1044" y="6710"/>
                </a:cubicBezTo>
                <a:lnTo>
                  <a:pt x="1044" y="7724"/>
                </a:lnTo>
                <a:cubicBezTo>
                  <a:pt x="1039" y="8030"/>
                  <a:pt x="1178" y="8289"/>
                  <a:pt x="1355" y="8321"/>
                </a:cubicBezTo>
                <a:lnTo>
                  <a:pt x="19913" y="8321"/>
                </a:lnTo>
                <a:cubicBezTo>
                  <a:pt x="20089" y="8289"/>
                  <a:pt x="20222" y="8030"/>
                  <a:pt x="20222" y="7724"/>
                </a:cubicBezTo>
                <a:lnTo>
                  <a:pt x="20222" y="6710"/>
                </a:lnTo>
                <a:cubicBezTo>
                  <a:pt x="20222" y="3005"/>
                  <a:pt x="15931" y="0"/>
                  <a:pt x="10634" y="0"/>
                </a:cubicBezTo>
                <a:close/>
                <a:moveTo>
                  <a:pt x="13889" y="8922"/>
                </a:moveTo>
                <a:cubicBezTo>
                  <a:pt x="13707" y="8921"/>
                  <a:pt x="13525" y="8953"/>
                  <a:pt x="13345" y="9013"/>
                </a:cubicBezTo>
                <a:lnTo>
                  <a:pt x="12484" y="9318"/>
                </a:lnTo>
                <a:cubicBezTo>
                  <a:pt x="11269" y="9752"/>
                  <a:pt x="9992" y="9744"/>
                  <a:pt x="8777" y="9318"/>
                </a:cubicBezTo>
                <a:lnTo>
                  <a:pt x="7933" y="9021"/>
                </a:lnTo>
                <a:cubicBezTo>
                  <a:pt x="7579" y="8892"/>
                  <a:pt x="7204" y="8892"/>
                  <a:pt x="6850" y="9021"/>
                </a:cubicBezTo>
                <a:lnTo>
                  <a:pt x="5884" y="9368"/>
                </a:lnTo>
                <a:cubicBezTo>
                  <a:pt x="4746" y="9771"/>
                  <a:pt x="3553" y="9803"/>
                  <a:pt x="2404" y="9448"/>
                </a:cubicBezTo>
                <a:cubicBezTo>
                  <a:pt x="1559" y="9191"/>
                  <a:pt x="691" y="9705"/>
                  <a:pt x="211" y="10752"/>
                </a:cubicBezTo>
                <a:cubicBezTo>
                  <a:pt x="150" y="10889"/>
                  <a:pt x="90" y="11017"/>
                  <a:pt x="29" y="11130"/>
                </a:cubicBezTo>
                <a:cubicBezTo>
                  <a:pt x="-59" y="11299"/>
                  <a:pt x="68" y="11533"/>
                  <a:pt x="200" y="11444"/>
                </a:cubicBezTo>
                <a:lnTo>
                  <a:pt x="416" y="11308"/>
                </a:lnTo>
                <a:cubicBezTo>
                  <a:pt x="725" y="11107"/>
                  <a:pt x="1061" y="11009"/>
                  <a:pt x="1398" y="11009"/>
                </a:cubicBezTo>
                <a:lnTo>
                  <a:pt x="20051" y="11009"/>
                </a:lnTo>
                <a:cubicBezTo>
                  <a:pt x="20454" y="11009"/>
                  <a:pt x="20845" y="11155"/>
                  <a:pt x="21199" y="11429"/>
                </a:cubicBezTo>
                <a:lnTo>
                  <a:pt x="21266" y="11477"/>
                </a:lnTo>
                <a:cubicBezTo>
                  <a:pt x="21398" y="11566"/>
                  <a:pt x="21541" y="11332"/>
                  <a:pt x="21447" y="11155"/>
                </a:cubicBezTo>
                <a:cubicBezTo>
                  <a:pt x="21375" y="11018"/>
                  <a:pt x="21298" y="10856"/>
                  <a:pt x="21221" y="10687"/>
                </a:cubicBezTo>
                <a:cubicBezTo>
                  <a:pt x="20746" y="9664"/>
                  <a:pt x="19895" y="9156"/>
                  <a:pt x="19067" y="9398"/>
                </a:cubicBezTo>
                <a:lnTo>
                  <a:pt x="18791" y="9479"/>
                </a:lnTo>
                <a:cubicBezTo>
                  <a:pt x="17659" y="9809"/>
                  <a:pt x="16492" y="9769"/>
                  <a:pt x="15377" y="9358"/>
                </a:cubicBezTo>
                <a:lnTo>
                  <a:pt x="14433" y="9021"/>
                </a:lnTo>
                <a:cubicBezTo>
                  <a:pt x="14253" y="8956"/>
                  <a:pt x="14071" y="8923"/>
                  <a:pt x="13889" y="8922"/>
                </a:cubicBezTo>
                <a:close/>
                <a:moveTo>
                  <a:pt x="1072" y="11598"/>
                </a:moveTo>
                <a:cubicBezTo>
                  <a:pt x="901" y="11598"/>
                  <a:pt x="758" y="11806"/>
                  <a:pt x="758" y="12056"/>
                </a:cubicBezTo>
                <a:cubicBezTo>
                  <a:pt x="758" y="12306"/>
                  <a:pt x="901" y="12517"/>
                  <a:pt x="1072" y="12517"/>
                </a:cubicBezTo>
                <a:lnTo>
                  <a:pt x="2598" y="12517"/>
                </a:lnTo>
                <a:lnTo>
                  <a:pt x="2598" y="12524"/>
                </a:lnTo>
                <a:cubicBezTo>
                  <a:pt x="4249" y="12524"/>
                  <a:pt x="5867" y="13193"/>
                  <a:pt x="7270" y="14457"/>
                </a:cubicBezTo>
                <a:lnTo>
                  <a:pt x="7810" y="14940"/>
                </a:lnTo>
                <a:cubicBezTo>
                  <a:pt x="8014" y="15126"/>
                  <a:pt x="8270" y="15134"/>
                  <a:pt x="8480" y="14973"/>
                </a:cubicBezTo>
                <a:lnTo>
                  <a:pt x="9489" y="14200"/>
                </a:lnTo>
                <a:cubicBezTo>
                  <a:pt x="10937" y="13097"/>
                  <a:pt x="12549" y="12517"/>
                  <a:pt x="14184" y="12517"/>
                </a:cubicBezTo>
                <a:lnTo>
                  <a:pt x="20443" y="12517"/>
                </a:lnTo>
                <a:cubicBezTo>
                  <a:pt x="20614" y="12517"/>
                  <a:pt x="20757" y="12314"/>
                  <a:pt x="20757" y="12056"/>
                </a:cubicBezTo>
                <a:cubicBezTo>
                  <a:pt x="20757" y="11806"/>
                  <a:pt x="20614" y="11598"/>
                  <a:pt x="20443" y="11598"/>
                </a:cubicBezTo>
                <a:lnTo>
                  <a:pt x="1072" y="11598"/>
                </a:lnTo>
                <a:close/>
                <a:moveTo>
                  <a:pt x="14676" y="13121"/>
                </a:moveTo>
                <a:cubicBezTo>
                  <a:pt x="13003" y="13121"/>
                  <a:pt x="11351" y="13684"/>
                  <a:pt x="9848" y="14772"/>
                </a:cubicBezTo>
                <a:lnTo>
                  <a:pt x="8473" y="15761"/>
                </a:lnTo>
                <a:cubicBezTo>
                  <a:pt x="8230" y="15938"/>
                  <a:pt x="7937" y="15922"/>
                  <a:pt x="7700" y="15721"/>
                </a:cubicBezTo>
                <a:lnTo>
                  <a:pt x="7303" y="15343"/>
                </a:lnTo>
                <a:cubicBezTo>
                  <a:pt x="5817" y="13925"/>
                  <a:pt x="4077" y="13168"/>
                  <a:pt x="2299" y="13168"/>
                </a:cubicBezTo>
                <a:cubicBezTo>
                  <a:pt x="1614" y="13168"/>
                  <a:pt x="946" y="13183"/>
                  <a:pt x="941" y="13183"/>
                </a:cubicBezTo>
                <a:cubicBezTo>
                  <a:pt x="615" y="13183"/>
                  <a:pt x="442" y="13604"/>
                  <a:pt x="464" y="13757"/>
                </a:cubicBezTo>
                <a:lnTo>
                  <a:pt x="471" y="13798"/>
                </a:lnTo>
                <a:cubicBezTo>
                  <a:pt x="493" y="13967"/>
                  <a:pt x="448" y="14134"/>
                  <a:pt x="349" y="14231"/>
                </a:cubicBezTo>
                <a:lnTo>
                  <a:pt x="338" y="14248"/>
                </a:lnTo>
                <a:cubicBezTo>
                  <a:pt x="200" y="14385"/>
                  <a:pt x="166" y="14659"/>
                  <a:pt x="271" y="14852"/>
                </a:cubicBezTo>
                <a:lnTo>
                  <a:pt x="278" y="14860"/>
                </a:lnTo>
                <a:cubicBezTo>
                  <a:pt x="344" y="14989"/>
                  <a:pt x="355" y="15158"/>
                  <a:pt x="306" y="15303"/>
                </a:cubicBezTo>
                <a:lnTo>
                  <a:pt x="278" y="15376"/>
                </a:lnTo>
                <a:cubicBezTo>
                  <a:pt x="206" y="15585"/>
                  <a:pt x="265" y="15834"/>
                  <a:pt x="409" y="15947"/>
                </a:cubicBezTo>
                <a:lnTo>
                  <a:pt x="426" y="15955"/>
                </a:lnTo>
                <a:cubicBezTo>
                  <a:pt x="504" y="16011"/>
                  <a:pt x="560" y="16116"/>
                  <a:pt x="582" y="16236"/>
                </a:cubicBezTo>
                <a:lnTo>
                  <a:pt x="620" y="16455"/>
                </a:lnTo>
                <a:cubicBezTo>
                  <a:pt x="647" y="16617"/>
                  <a:pt x="802" y="16858"/>
                  <a:pt x="1056" y="16858"/>
                </a:cubicBezTo>
                <a:cubicBezTo>
                  <a:pt x="1056" y="16858"/>
                  <a:pt x="1155" y="16858"/>
                  <a:pt x="1265" y="16858"/>
                </a:cubicBezTo>
                <a:lnTo>
                  <a:pt x="19811" y="16858"/>
                </a:lnTo>
                <a:cubicBezTo>
                  <a:pt x="19801" y="16868"/>
                  <a:pt x="19827" y="16865"/>
                  <a:pt x="19840" y="16858"/>
                </a:cubicBezTo>
                <a:lnTo>
                  <a:pt x="19983" y="16858"/>
                </a:lnTo>
                <a:cubicBezTo>
                  <a:pt x="20116" y="16866"/>
                  <a:pt x="20475" y="16673"/>
                  <a:pt x="20508" y="16496"/>
                </a:cubicBezTo>
                <a:lnTo>
                  <a:pt x="20553" y="16244"/>
                </a:lnTo>
                <a:cubicBezTo>
                  <a:pt x="20575" y="16123"/>
                  <a:pt x="20636" y="16019"/>
                  <a:pt x="20719" y="15962"/>
                </a:cubicBezTo>
                <a:lnTo>
                  <a:pt x="20779" y="15922"/>
                </a:lnTo>
                <a:cubicBezTo>
                  <a:pt x="20923" y="15825"/>
                  <a:pt x="20989" y="15593"/>
                  <a:pt x="20940" y="15383"/>
                </a:cubicBezTo>
                <a:lnTo>
                  <a:pt x="20907" y="15189"/>
                </a:lnTo>
                <a:cubicBezTo>
                  <a:pt x="20879" y="15085"/>
                  <a:pt x="20884" y="14971"/>
                  <a:pt x="20912" y="14875"/>
                </a:cubicBezTo>
                <a:lnTo>
                  <a:pt x="20945" y="14772"/>
                </a:lnTo>
                <a:cubicBezTo>
                  <a:pt x="21006" y="14578"/>
                  <a:pt x="20956" y="14353"/>
                  <a:pt x="20829" y="14241"/>
                </a:cubicBezTo>
                <a:cubicBezTo>
                  <a:pt x="20719" y="14144"/>
                  <a:pt x="20675" y="13949"/>
                  <a:pt x="20714" y="13780"/>
                </a:cubicBezTo>
                <a:cubicBezTo>
                  <a:pt x="20758" y="13595"/>
                  <a:pt x="20624" y="13168"/>
                  <a:pt x="20099" y="13168"/>
                </a:cubicBezTo>
                <a:cubicBezTo>
                  <a:pt x="20099" y="13168"/>
                  <a:pt x="20094" y="13168"/>
                  <a:pt x="20094" y="13168"/>
                </a:cubicBezTo>
                <a:lnTo>
                  <a:pt x="20039" y="13176"/>
                </a:lnTo>
                <a:cubicBezTo>
                  <a:pt x="19972" y="13144"/>
                  <a:pt x="19895" y="13121"/>
                  <a:pt x="19818" y="13121"/>
                </a:cubicBezTo>
                <a:lnTo>
                  <a:pt x="14676" y="13121"/>
                </a:lnTo>
                <a:close/>
                <a:moveTo>
                  <a:pt x="1597" y="17462"/>
                </a:moveTo>
                <a:lnTo>
                  <a:pt x="1481" y="17470"/>
                </a:lnTo>
                <a:cubicBezTo>
                  <a:pt x="1238" y="17478"/>
                  <a:pt x="1044" y="17767"/>
                  <a:pt x="1044" y="18129"/>
                </a:cubicBezTo>
                <a:lnTo>
                  <a:pt x="1044" y="19667"/>
                </a:lnTo>
                <a:cubicBezTo>
                  <a:pt x="1044" y="20738"/>
                  <a:pt x="1641" y="21600"/>
                  <a:pt x="2370" y="21600"/>
                </a:cubicBezTo>
                <a:lnTo>
                  <a:pt x="18891" y="21600"/>
                </a:lnTo>
                <a:cubicBezTo>
                  <a:pt x="19626" y="21600"/>
                  <a:pt x="20216" y="20730"/>
                  <a:pt x="20216" y="19667"/>
                </a:cubicBezTo>
                <a:lnTo>
                  <a:pt x="20216" y="17976"/>
                </a:lnTo>
                <a:cubicBezTo>
                  <a:pt x="20216" y="17702"/>
                  <a:pt x="20066" y="17478"/>
                  <a:pt x="19878" y="17470"/>
                </a:cubicBezTo>
                <a:lnTo>
                  <a:pt x="19669" y="17462"/>
                </a:lnTo>
                <a:lnTo>
                  <a:pt x="1597" y="17462"/>
                </a:ln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60" name="锅"/>
          <p:cNvSpPr/>
          <p:nvPr/>
        </p:nvSpPr>
        <p:spPr>
          <a:xfrm>
            <a:off x="7317519" y="2257240"/>
            <a:ext cx="757779" cy="405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28" y="0"/>
                </a:moveTo>
                <a:lnTo>
                  <a:pt x="9428" y="555"/>
                </a:lnTo>
                <a:cubicBezTo>
                  <a:pt x="9428" y="555"/>
                  <a:pt x="10514" y="647"/>
                  <a:pt x="10514" y="1757"/>
                </a:cubicBezTo>
                <a:cubicBezTo>
                  <a:pt x="10514" y="2140"/>
                  <a:pt x="10514" y="2553"/>
                  <a:pt x="10514" y="2886"/>
                </a:cubicBezTo>
                <a:lnTo>
                  <a:pt x="9281" y="2886"/>
                </a:lnTo>
                <a:lnTo>
                  <a:pt x="1054" y="5996"/>
                </a:lnTo>
                <a:lnTo>
                  <a:pt x="1054" y="7621"/>
                </a:lnTo>
                <a:lnTo>
                  <a:pt x="20551" y="7621"/>
                </a:lnTo>
                <a:lnTo>
                  <a:pt x="20551" y="5996"/>
                </a:lnTo>
                <a:lnTo>
                  <a:pt x="20558" y="5996"/>
                </a:lnTo>
                <a:lnTo>
                  <a:pt x="12329" y="2886"/>
                </a:lnTo>
                <a:lnTo>
                  <a:pt x="11096" y="2886"/>
                </a:lnTo>
                <a:cubicBezTo>
                  <a:pt x="11096" y="2553"/>
                  <a:pt x="11096" y="2140"/>
                  <a:pt x="11096" y="1757"/>
                </a:cubicBezTo>
                <a:cubicBezTo>
                  <a:pt x="11096" y="647"/>
                  <a:pt x="12184" y="555"/>
                  <a:pt x="12184" y="555"/>
                </a:cubicBezTo>
                <a:lnTo>
                  <a:pt x="12184" y="0"/>
                </a:lnTo>
                <a:lnTo>
                  <a:pt x="11265" y="0"/>
                </a:lnTo>
                <a:lnTo>
                  <a:pt x="10347" y="0"/>
                </a:lnTo>
                <a:lnTo>
                  <a:pt x="9428" y="0"/>
                </a:lnTo>
                <a:close/>
                <a:moveTo>
                  <a:pt x="0" y="8620"/>
                </a:moveTo>
                <a:lnTo>
                  <a:pt x="0" y="11475"/>
                </a:lnTo>
                <a:lnTo>
                  <a:pt x="734" y="11475"/>
                </a:lnTo>
                <a:lnTo>
                  <a:pt x="1081" y="10538"/>
                </a:lnTo>
                <a:lnTo>
                  <a:pt x="1992" y="10538"/>
                </a:lnTo>
                <a:lnTo>
                  <a:pt x="3404" y="21600"/>
                </a:lnTo>
                <a:lnTo>
                  <a:pt x="10799" y="21600"/>
                </a:lnTo>
                <a:lnTo>
                  <a:pt x="18196" y="21600"/>
                </a:lnTo>
                <a:lnTo>
                  <a:pt x="19606" y="10538"/>
                </a:lnTo>
                <a:lnTo>
                  <a:pt x="20514" y="10538"/>
                </a:lnTo>
                <a:lnTo>
                  <a:pt x="20866" y="11475"/>
                </a:lnTo>
                <a:lnTo>
                  <a:pt x="21600" y="11475"/>
                </a:lnTo>
                <a:lnTo>
                  <a:pt x="21600" y="8620"/>
                </a:lnTo>
                <a:lnTo>
                  <a:pt x="10799" y="8620"/>
                </a:lnTo>
                <a:lnTo>
                  <a:pt x="0" y="8620"/>
                </a:ln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61" name="公寓楼"/>
          <p:cNvSpPr/>
          <p:nvPr/>
        </p:nvSpPr>
        <p:spPr>
          <a:xfrm>
            <a:off x="2717950" y="2238940"/>
            <a:ext cx="698959" cy="554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6775" y="21600"/>
                </a:lnTo>
                <a:lnTo>
                  <a:pt x="8773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12829" y="21600"/>
                </a:lnTo>
                <a:lnTo>
                  <a:pt x="14896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62" name="房子"/>
          <p:cNvSpPr/>
          <p:nvPr/>
        </p:nvSpPr>
        <p:spPr>
          <a:xfrm>
            <a:off x="10492334" y="2220981"/>
            <a:ext cx="718815" cy="51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23" y="0"/>
                </a:moveTo>
                <a:lnTo>
                  <a:pt x="16423" y="1823"/>
                </a:lnTo>
                <a:lnTo>
                  <a:pt x="648" y="1823"/>
                </a:lnTo>
                <a:lnTo>
                  <a:pt x="0" y="11097"/>
                </a:lnTo>
                <a:lnTo>
                  <a:pt x="21600" y="11097"/>
                </a:lnTo>
                <a:lnTo>
                  <a:pt x="20950" y="1823"/>
                </a:lnTo>
                <a:lnTo>
                  <a:pt x="18193" y="1823"/>
                </a:lnTo>
                <a:lnTo>
                  <a:pt x="18193" y="0"/>
                </a:lnTo>
                <a:lnTo>
                  <a:pt x="16423" y="0"/>
                </a:lnTo>
                <a:close/>
                <a:moveTo>
                  <a:pt x="10800" y="4341"/>
                </a:moveTo>
                <a:lnTo>
                  <a:pt x="13520" y="6440"/>
                </a:lnTo>
                <a:lnTo>
                  <a:pt x="13520" y="7611"/>
                </a:lnTo>
                <a:lnTo>
                  <a:pt x="10800" y="5512"/>
                </a:lnTo>
                <a:lnTo>
                  <a:pt x="8078" y="7611"/>
                </a:lnTo>
                <a:lnTo>
                  <a:pt x="8078" y="6440"/>
                </a:lnTo>
                <a:lnTo>
                  <a:pt x="10800" y="4341"/>
                </a:lnTo>
                <a:close/>
                <a:moveTo>
                  <a:pt x="9332" y="7590"/>
                </a:moveTo>
                <a:lnTo>
                  <a:pt x="9332" y="8792"/>
                </a:lnTo>
                <a:lnTo>
                  <a:pt x="12266" y="8792"/>
                </a:lnTo>
                <a:lnTo>
                  <a:pt x="12266" y="7590"/>
                </a:lnTo>
                <a:lnTo>
                  <a:pt x="12864" y="8051"/>
                </a:lnTo>
                <a:lnTo>
                  <a:pt x="12864" y="9619"/>
                </a:lnTo>
                <a:lnTo>
                  <a:pt x="8734" y="9619"/>
                </a:lnTo>
                <a:lnTo>
                  <a:pt x="8734" y="8051"/>
                </a:lnTo>
                <a:lnTo>
                  <a:pt x="9332" y="7590"/>
                </a:lnTo>
                <a:close/>
                <a:moveTo>
                  <a:pt x="948" y="11913"/>
                </a:moveTo>
                <a:lnTo>
                  <a:pt x="948" y="21600"/>
                </a:lnTo>
                <a:lnTo>
                  <a:pt x="20652" y="21600"/>
                </a:lnTo>
                <a:lnTo>
                  <a:pt x="20652" y="11913"/>
                </a:lnTo>
                <a:lnTo>
                  <a:pt x="948" y="11913"/>
                </a:lnTo>
                <a:close/>
                <a:moveTo>
                  <a:pt x="3390" y="13540"/>
                </a:moveTo>
                <a:lnTo>
                  <a:pt x="7298" y="13540"/>
                </a:lnTo>
                <a:lnTo>
                  <a:pt x="7298" y="17867"/>
                </a:lnTo>
                <a:lnTo>
                  <a:pt x="3390" y="17867"/>
                </a:lnTo>
                <a:lnTo>
                  <a:pt x="3390" y="13540"/>
                </a:lnTo>
                <a:close/>
                <a:moveTo>
                  <a:pt x="9381" y="13540"/>
                </a:moveTo>
                <a:lnTo>
                  <a:pt x="12218" y="13540"/>
                </a:lnTo>
                <a:lnTo>
                  <a:pt x="12218" y="19922"/>
                </a:lnTo>
                <a:lnTo>
                  <a:pt x="9381" y="19922"/>
                </a:lnTo>
                <a:lnTo>
                  <a:pt x="9381" y="13540"/>
                </a:lnTo>
                <a:close/>
                <a:moveTo>
                  <a:pt x="14302" y="13540"/>
                </a:moveTo>
                <a:lnTo>
                  <a:pt x="18208" y="13540"/>
                </a:lnTo>
                <a:lnTo>
                  <a:pt x="18208" y="17867"/>
                </a:lnTo>
                <a:lnTo>
                  <a:pt x="14302" y="17867"/>
                </a:lnTo>
                <a:lnTo>
                  <a:pt x="14302" y="13540"/>
                </a:ln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63" name="嘴巴"/>
          <p:cNvSpPr/>
          <p:nvPr/>
        </p:nvSpPr>
        <p:spPr>
          <a:xfrm>
            <a:off x="5800222" y="4481824"/>
            <a:ext cx="765753" cy="343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0959" extrusionOk="0">
                <a:moveTo>
                  <a:pt x="13664" y="7"/>
                </a:moveTo>
                <a:cubicBezTo>
                  <a:pt x="13051" y="69"/>
                  <a:pt x="12495" y="551"/>
                  <a:pt x="12126" y="1269"/>
                </a:cubicBezTo>
                <a:cubicBezTo>
                  <a:pt x="11094" y="3275"/>
                  <a:pt x="10277" y="3264"/>
                  <a:pt x="9247" y="1269"/>
                </a:cubicBezTo>
                <a:cubicBezTo>
                  <a:pt x="8507" y="-164"/>
                  <a:pt x="7032" y="-641"/>
                  <a:pt x="5823" y="1269"/>
                </a:cubicBezTo>
                <a:cubicBezTo>
                  <a:pt x="4198" y="3840"/>
                  <a:pt x="1572" y="7316"/>
                  <a:pt x="329" y="8932"/>
                </a:cubicBezTo>
                <a:cubicBezTo>
                  <a:pt x="-42" y="9415"/>
                  <a:pt x="-113" y="10521"/>
                  <a:pt x="184" y="11205"/>
                </a:cubicBezTo>
                <a:cubicBezTo>
                  <a:pt x="1477" y="14185"/>
                  <a:pt x="5037" y="20959"/>
                  <a:pt x="10686" y="20959"/>
                </a:cubicBezTo>
                <a:cubicBezTo>
                  <a:pt x="16339" y="20959"/>
                  <a:pt x="19899" y="14179"/>
                  <a:pt x="21190" y="11202"/>
                </a:cubicBezTo>
                <a:cubicBezTo>
                  <a:pt x="21487" y="10518"/>
                  <a:pt x="21417" y="9412"/>
                  <a:pt x="21047" y="8928"/>
                </a:cubicBezTo>
                <a:cubicBezTo>
                  <a:pt x="19746" y="7227"/>
                  <a:pt x="16941" y="3505"/>
                  <a:pt x="15549" y="1269"/>
                </a:cubicBezTo>
                <a:cubicBezTo>
                  <a:pt x="14948" y="304"/>
                  <a:pt x="14277" y="-55"/>
                  <a:pt x="13664" y="7"/>
                </a:cubicBezTo>
                <a:close/>
                <a:moveTo>
                  <a:pt x="10184" y="8476"/>
                </a:moveTo>
                <a:cubicBezTo>
                  <a:pt x="10496" y="8473"/>
                  <a:pt x="10686" y="8476"/>
                  <a:pt x="10686" y="8476"/>
                </a:cubicBezTo>
                <a:cubicBezTo>
                  <a:pt x="10686" y="8476"/>
                  <a:pt x="13746" y="8400"/>
                  <a:pt x="15344" y="9071"/>
                </a:cubicBezTo>
                <a:cubicBezTo>
                  <a:pt x="16942" y="9741"/>
                  <a:pt x="20509" y="10096"/>
                  <a:pt x="20411" y="10155"/>
                </a:cubicBezTo>
                <a:cubicBezTo>
                  <a:pt x="9918" y="16394"/>
                  <a:pt x="962" y="10155"/>
                  <a:pt x="962" y="10155"/>
                </a:cubicBezTo>
                <a:cubicBezTo>
                  <a:pt x="1064" y="10155"/>
                  <a:pt x="4429" y="9741"/>
                  <a:pt x="6027" y="9071"/>
                </a:cubicBezTo>
                <a:cubicBezTo>
                  <a:pt x="7226" y="8568"/>
                  <a:pt x="9248" y="8486"/>
                  <a:pt x="10184" y="8476"/>
                </a:cubicBez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64" name="一套餐具"/>
          <p:cNvSpPr/>
          <p:nvPr/>
        </p:nvSpPr>
        <p:spPr>
          <a:xfrm>
            <a:off x="5835072" y="2238940"/>
            <a:ext cx="734910" cy="482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18325" y="0"/>
                </a:moveTo>
                <a:cubicBezTo>
                  <a:pt x="18228" y="-4"/>
                  <a:pt x="18110" y="120"/>
                  <a:pt x="18021" y="383"/>
                </a:cubicBezTo>
                <a:cubicBezTo>
                  <a:pt x="17924" y="678"/>
                  <a:pt x="17108" y="2601"/>
                  <a:pt x="17076" y="8927"/>
                </a:cubicBezTo>
                <a:cubicBezTo>
                  <a:pt x="17076" y="9189"/>
                  <a:pt x="17141" y="9436"/>
                  <a:pt x="17265" y="9625"/>
                </a:cubicBezTo>
                <a:lnTo>
                  <a:pt x="17530" y="10028"/>
                </a:lnTo>
                <a:cubicBezTo>
                  <a:pt x="17730" y="10332"/>
                  <a:pt x="17837" y="10743"/>
                  <a:pt x="17832" y="11170"/>
                </a:cubicBezTo>
                <a:lnTo>
                  <a:pt x="17680" y="20633"/>
                </a:lnTo>
                <a:cubicBezTo>
                  <a:pt x="17675" y="20896"/>
                  <a:pt x="17816" y="21111"/>
                  <a:pt x="17989" y="21111"/>
                </a:cubicBezTo>
                <a:lnTo>
                  <a:pt x="18350" y="21111"/>
                </a:lnTo>
                <a:lnTo>
                  <a:pt x="18350" y="21093"/>
                </a:lnTo>
                <a:cubicBezTo>
                  <a:pt x="18523" y="21093"/>
                  <a:pt x="18657" y="20880"/>
                  <a:pt x="18657" y="20626"/>
                </a:cubicBezTo>
                <a:cubicBezTo>
                  <a:pt x="18635" y="17323"/>
                  <a:pt x="18495" y="834"/>
                  <a:pt x="18495" y="383"/>
                </a:cubicBezTo>
                <a:cubicBezTo>
                  <a:pt x="18495" y="136"/>
                  <a:pt x="18421" y="4"/>
                  <a:pt x="18325" y="0"/>
                </a:cubicBezTo>
                <a:close/>
                <a:moveTo>
                  <a:pt x="9391" y="72"/>
                </a:moveTo>
                <a:cubicBezTo>
                  <a:pt x="5481" y="72"/>
                  <a:pt x="2317" y="4894"/>
                  <a:pt x="2317" y="10834"/>
                </a:cubicBezTo>
                <a:cubicBezTo>
                  <a:pt x="2317" y="16774"/>
                  <a:pt x="5487" y="21596"/>
                  <a:pt x="9391" y="21596"/>
                </a:cubicBezTo>
                <a:cubicBezTo>
                  <a:pt x="13301" y="21596"/>
                  <a:pt x="16465" y="16774"/>
                  <a:pt x="16465" y="10834"/>
                </a:cubicBezTo>
                <a:cubicBezTo>
                  <a:pt x="16465" y="4894"/>
                  <a:pt x="13301" y="72"/>
                  <a:pt x="9391" y="72"/>
                </a:cubicBezTo>
                <a:close/>
                <a:moveTo>
                  <a:pt x="763" y="1566"/>
                </a:moveTo>
                <a:cubicBezTo>
                  <a:pt x="730" y="1566"/>
                  <a:pt x="709" y="1599"/>
                  <a:pt x="709" y="1648"/>
                </a:cubicBezTo>
                <a:lnTo>
                  <a:pt x="633" y="5173"/>
                </a:lnTo>
                <a:cubicBezTo>
                  <a:pt x="633" y="5222"/>
                  <a:pt x="606" y="5255"/>
                  <a:pt x="579" y="5255"/>
                </a:cubicBezTo>
                <a:lnTo>
                  <a:pt x="476" y="5255"/>
                </a:lnTo>
                <a:cubicBezTo>
                  <a:pt x="443" y="5255"/>
                  <a:pt x="422" y="5214"/>
                  <a:pt x="422" y="5173"/>
                </a:cubicBezTo>
                <a:lnTo>
                  <a:pt x="449" y="1656"/>
                </a:lnTo>
                <a:cubicBezTo>
                  <a:pt x="449" y="1607"/>
                  <a:pt x="422" y="1574"/>
                  <a:pt x="395" y="1574"/>
                </a:cubicBezTo>
                <a:lnTo>
                  <a:pt x="304" y="1574"/>
                </a:lnTo>
                <a:cubicBezTo>
                  <a:pt x="277" y="1574"/>
                  <a:pt x="250" y="1607"/>
                  <a:pt x="250" y="1648"/>
                </a:cubicBezTo>
                <a:lnTo>
                  <a:pt x="0" y="6791"/>
                </a:lnTo>
                <a:cubicBezTo>
                  <a:pt x="0" y="7053"/>
                  <a:pt x="65" y="7308"/>
                  <a:pt x="189" y="7489"/>
                </a:cubicBezTo>
                <a:lnTo>
                  <a:pt x="454" y="7892"/>
                </a:lnTo>
                <a:cubicBezTo>
                  <a:pt x="654" y="8196"/>
                  <a:pt x="761" y="8607"/>
                  <a:pt x="756" y="9034"/>
                </a:cubicBezTo>
                <a:lnTo>
                  <a:pt x="574" y="20610"/>
                </a:lnTo>
                <a:cubicBezTo>
                  <a:pt x="568" y="20873"/>
                  <a:pt x="720" y="21085"/>
                  <a:pt x="898" y="21085"/>
                </a:cubicBezTo>
                <a:lnTo>
                  <a:pt x="1168" y="21085"/>
                </a:lnTo>
                <a:cubicBezTo>
                  <a:pt x="1351" y="21085"/>
                  <a:pt x="1497" y="20873"/>
                  <a:pt x="1492" y="20610"/>
                </a:cubicBezTo>
                <a:lnTo>
                  <a:pt x="1318" y="9042"/>
                </a:lnTo>
                <a:cubicBezTo>
                  <a:pt x="1313" y="8615"/>
                  <a:pt x="1420" y="8195"/>
                  <a:pt x="1620" y="7900"/>
                </a:cubicBezTo>
                <a:lnTo>
                  <a:pt x="1885" y="7497"/>
                </a:lnTo>
                <a:cubicBezTo>
                  <a:pt x="2009" y="7308"/>
                  <a:pt x="2074" y="7061"/>
                  <a:pt x="2074" y="6798"/>
                </a:cubicBezTo>
                <a:lnTo>
                  <a:pt x="1826" y="1648"/>
                </a:lnTo>
                <a:cubicBezTo>
                  <a:pt x="1826" y="1607"/>
                  <a:pt x="1799" y="1574"/>
                  <a:pt x="1772" y="1574"/>
                </a:cubicBezTo>
                <a:lnTo>
                  <a:pt x="1681" y="1574"/>
                </a:lnTo>
                <a:cubicBezTo>
                  <a:pt x="1648" y="1574"/>
                  <a:pt x="1627" y="1615"/>
                  <a:pt x="1627" y="1656"/>
                </a:cubicBezTo>
                <a:lnTo>
                  <a:pt x="1654" y="5173"/>
                </a:lnTo>
                <a:cubicBezTo>
                  <a:pt x="1654" y="5222"/>
                  <a:pt x="1627" y="5255"/>
                  <a:pt x="1600" y="5255"/>
                </a:cubicBezTo>
                <a:lnTo>
                  <a:pt x="1502" y="5255"/>
                </a:lnTo>
                <a:cubicBezTo>
                  <a:pt x="1469" y="5255"/>
                  <a:pt x="1448" y="5222"/>
                  <a:pt x="1448" y="5173"/>
                </a:cubicBezTo>
                <a:lnTo>
                  <a:pt x="1372" y="1648"/>
                </a:lnTo>
                <a:cubicBezTo>
                  <a:pt x="1372" y="1599"/>
                  <a:pt x="1345" y="1566"/>
                  <a:pt x="1318" y="1566"/>
                </a:cubicBezTo>
                <a:lnTo>
                  <a:pt x="1232" y="1566"/>
                </a:lnTo>
                <a:cubicBezTo>
                  <a:pt x="1199" y="1566"/>
                  <a:pt x="1178" y="1599"/>
                  <a:pt x="1178" y="1648"/>
                </a:cubicBezTo>
                <a:lnTo>
                  <a:pt x="1141" y="5173"/>
                </a:lnTo>
                <a:cubicBezTo>
                  <a:pt x="1141" y="5222"/>
                  <a:pt x="1114" y="5255"/>
                  <a:pt x="1087" y="5255"/>
                </a:cubicBezTo>
                <a:lnTo>
                  <a:pt x="989" y="5255"/>
                </a:lnTo>
                <a:cubicBezTo>
                  <a:pt x="956" y="5255"/>
                  <a:pt x="935" y="5222"/>
                  <a:pt x="935" y="5173"/>
                </a:cubicBezTo>
                <a:lnTo>
                  <a:pt x="898" y="1648"/>
                </a:lnTo>
                <a:cubicBezTo>
                  <a:pt x="898" y="1599"/>
                  <a:pt x="871" y="1566"/>
                  <a:pt x="844" y="1566"/>
                </a:cubicBezTo>
                <a:lnTo>
                  <a:pt x="763" y="1566"/>
                </a:lnTo>
                <a:close/>
                <a:moveTo>
                  <a:pt x="9391" y="2806"/>
                </a:moveTo>
                <a:cubicBezTo>
                  <a:pt x="12307" y="2806"/>
                  <a:pt x="14668" y="6406"/>
                  <a:pt x="14668" y="10834"/>
                </a:cubicBezTo>
                <a:cubicBezTo>
                  <a:pt x="14668" y="15262"/>
                  <a:pt x="12307" y="18859"/>
                  <a:pt x="9391" y="18859"/>
                </a:cubicBezTo>
                <a:cubicBezTo>
                  <a:pt x="6475" y="18859"/>
                  <a:pt x="4116" y="15262"/>
                  <a:pt x="4116" y="10834"/>
                </a:cubicBezTo>
                <a:cubicBezTo>
                  <a:pt x="4116" y="6406"/>
                  <a:pt x="6480" y="2806"/>
                  <a:pt x="9391" y="2806"/>
                </a:cubicBezTo>
                <a:close/>
                <a:moveTo>
                  <a:pt x="9391" y="3291"/>
                </a:moveTo>
                <a:cubicBezTo>
                  <a:pt x="6653" y="3291"/>
                  <a:pt x="4435" y="6669"/>
                  <a:pt x="4435" y="10834"/>
                </a:cubicBezTo>
                <a:cubicBezTo>
                  <a:pt x="4435" y="14999"/>
                  <a:pt x="6653" y="18374"/>
                  <a:pt x="9391" y="18374"/>
                </a:cubicBezTo>
                <a:cubicBezTo>
                  <a:pt x="12129" y="18374"/>
                  <a:pt x="14349" y="14999"/>
                  <a:pt x="14349" y="10834"/>
                </a:cubicBezTo>
                <a:cubicBezTo>
                  <a:pt x="14349" y="6669"/>
                  <a:pt x="12129" y="3291"/>
                  <a:pt x="9391" y="3291"/>
                </a:cubicBezTo>
                <a:close/>
                <a:moveTo>
                  <a:pt x="20365" y="4483"/>
                </a:moveTo>
                <a:cubicBezTo>
                  <a:pt x="19641" y="4483"/>
                  <a:pt x="19128" y="5583"/>
                  <a:pt x="19128" y="6947"/>
                </a:cubicBezTo>
                <a:cubicBezTo>
                  <a:pt x="19128" y="7892"/>
                  <a:pt x="19338" y="9049"/>
                  <a:pt x="19754" y="9674"/>
                </a:cubicBezTo>
                <a:cubicBezTo>
                  <a:pt x="19975" y="10002"/>
                  <a:pt x="20061" y="10447"/>
                  <a:pt x="20056" y="10924"/>
                </a:cubicBezTo>
                <a:lnTo>
                  <a:pt x="19933" y="20626"/>
                </a:lnTo>
                <a:cubicBezTo>
                  <a:pt x="19927" y="20888"/>
                  <a:pt x="20067" y="21103"/>
                  <a:pt x="20240" y="21103"/>
                </a:cubicBezTo>
                <a:lnTo>
                  <a:pt x="20493" y="21103"/>
                </a:lnTo>
                <a:cubicBezTo>
                  <a:pt x="20666" y="21103"/>
                  <a:pt x="20802" y="20888"/>
                  <a:pt x="20802" y="20626"/>
                </a:cubicBezTo>
                <a:lnTo>
                  <a:pt x="20672" y="10916"/>
                </a:lnTo>
                <a:cubicBezTo>
                  <a:pt x="20666" y="10448"/>
                  <a:pt x="20753" y="9994"/>
                  <a:pt x="20974" y="9666"/>
                </a:cubicBezTo>
                <a:cubicBezTo>
                  <a:pt x="21390" y="9050"/>
                  <a:pt x="21600" y="7884"/>
                  <a:pt x="21600" y="6947"/>
                </a:cubicBezTo>
                <a:cubicBezTo>
                  <a:pt x="21600" y="5592"/>
                  <a:pt x="21088" y="4483"/>
                  <a:pt x="20365" y="4483"/>
                </a:cubicBez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465" name="学校"/>
          <p:cNvSpPr/>
          <p:nvPr/>
        </p:nvSpPr>
        <p:spPr>
          <a:xfrm>
            <a:off x="4284402" y="2169487"/>
            <a:ext cx="655213" cy="613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838" y="1"/>
                </a:moveTo>
                <a:cubicBezTo>
                  <a:pt x="11451" y="20"/>
                  <a:pt x="11064" y="444"/>
                  <a:pt x="10677" y="58"/>
                </a:cubicBezTo>
                <a:cubicBezTo>
                  <a:pt x="10677" y="193"/>
                  <a:pt x="10677" y="375"/>
                  <a:pt x="10677" y="559"/>
                </a:cubicBezTo>
                <a:lnTo>
                  <a:pt x="10677" y="1177"/>
                </a:lnTo>
                <a:lnTo>
                  <a:pt x="10677" y="2404"/>
                </a:lnTo>
                <a:lnTo>
                  <a:pt x="7941" y="3999"/>
                </a:lnTo>
                <a:lnTo>
                  <a:pt x="5624" y="3999"/>
                </a:lnTo>
                <a:lnTo>
                  <a:pt x="5624" y="5805"/>
                </a:lnTo>
                <a:lnTo>
                  <a:pt x="0" y="5805"/>
                </a:lnTo>
                <a:lnTo>
                  <a:pt x="0" y="7219"/>
                </a:lnTo>
                <a:lnTo>
                  <a:pt x="21600" y="7219"/>
                </a:lnTo>
                <a:lnTo>
                  <a:pt x="21600" y="5805"/>
                </a:lnTo>
                <a:lnTo>
                  <a:pt x="15976" y="5805"/>
                </a:lnTo>
                <a:lnTo>
                  <a:pt x="15976" y="3999"/>
                </a:lnTo>
                <a:lnTo>
                  <a:pt x="13660" y="3999"/>
                </a:lnTo>
                <a:lnTo>
                  <a:pt x="10925" y="2404"/>
                </a:lnTo>
                <a:lnTo>
                  <a:pt x="10925" y="1325"/>
                </a:lnTo>
                <a:cubicBezTo>
                  <a:pt x="11358" y="1431"/>
                  <a:pt x="11792" y="847"/>
                  <a:pt x="12226" y="1278"/>
                </a:cubicBezTo>
                <a:cubicBezTo>
                  <a:pt x="12226" y="979"/>
                  <a:pt x="12226" y="460"/>
                  <a:pt x="12226" y="161"/>
                </a:cubicBezTo>
                <a:cubicBezTo>
                  <a:pt x="12097" y="32"/>
                  <a:pt x="11967" y="-6"/>
                  <a:pt x="11838" y="1"/>
                </a:cubicBezTo>
                <a:close/>
                <a:moveTo>
                  <a:pt x="10800" y="3999"/>
                </a:moveTo>
                <a:cubicBezTo>
                  <a:pt x="11375" y="3999"/>
                  <a:pt x="11841" y="4497"/>
                  <a:pt x="11841" y="5111"/>
                </a:cubicBezTo>
                <a:cubicBezTo>
                  <a:pt x="11841" y="5725"/>
                  <a:pt x="11375" y="6223"/>
                  <a:pt x="10800" y="6223"/>
                </a:cubicBezTo>
                <a:cubicBezTo>
                  <a:pt x="10225" y="6223"/>
                  <a:pt x="9760" y="5725"/>
                  <a:pt x="9761" y="5111"/>
                </a:cubicBezTo>
                <a:cubicBezTo>
                  <a:pt x="9761" y="4497"/>
                  <a:pt x="10225" y="3999"/>
                  <a:pt x="10800" y="3999"/>
                </a:cubicBezTo>
                <a:close/>
                <a:moveTo>
                  <a:pt x="494" y="7753"/>
                </a:moveTo>
                <a:lnTo>
                  <a:pt x="494" y="21594"/>
                </a:lnTo>
                <a:lnTo>
                  <a:pt x="7305" y="21594"/>
                </a:lnTo>
                <a:lnTo>
                  <a:pt x="7305" y="20913"/>
                </a:lnTo>
                <a:lnTo>
                  <a:pt x="8006" y="20913"/>
                </a:lnTo>
                <a:lnTo>
                  <a:pt x="8006" y="20205"/>
                </a:lnTo>
                <a:lnTo>
                  <a:pt x="8704" y="20205"/>
                </a:lnTo>
                <a:lnTo>
                  <a:pt x="8704" y="19498"/>
                </a:lnTo>
                <a:lnTo>
                  <a:pt x="9200" y="19498"/>
                </a:lnTo>
                <a:lnTo>
                  <a:pt x="9200" y="16916"/>
                </a:lnTo>
                <a:lnTo>
                  <a:pt x="8461" y="16916"/>
                </a:lnTo>
                <a:lnTo>
                  <a:pt x="10787" y="15561"/>
                </a:lnTo>
                <a:lnTo>
                  <a:pt x="13110" y="16916"/>
                </a:lnTo>
                <a:lnTo>
                  <a:pt x="12401" y="16916"/>
                </a:lnTo>
                <a:lnTo>
                  <a:pt x="12401" y="19498"/>
                </a:lnTo>
                <a:lnTo>
                  <a:pt x="12898" y="19498"/>
                </a:lnTo>
                <a:lnTo>
                  <a:pt x="12898" y="20205"/>
                </a:lnTo>
                <a:lnTo>
                  <a:pt x="13596" y="20205"/>
                </a:lnTo>
                <a:lnTo>
                  <a:pt x="13596" y="20913"/>
                </a:lnTo>
                <a:lnTo>
                  <a:pt x="14295" y="20913"/>
                </a:lnTo>
                <a:lnTo>
                  <a:pt x="14295" y="21594"/>
                </a:lnTo>
                <a:lnTo>
                  <a:pt x="21107" y="21594"/>
                </a:lnTo>
                <a:lnTo>
                  <a:pt x="21107" y="7753"/>
                </a:lnTo>
                <a:lnTo>
                  <a:pt x="494" y="7753"/>
                </a:lnTo>
                <a:close/>
                <a:moveTo>
                  <a:pt x="1801" y="9133"/>
                </a:moveTo>
                <a:lnTo>
                  <a:pt x="4293" y="9133"/>
                </a:lnTo>
                <a:lnTo>
                  <a:pt x="4293" y="11148"/>
                </a:lnTo>
                <a:lnTo>
                  <a:pt x="1801" y="11148"/>
                </a:lnTo>
                <a:lnTo>
                  <a:pt x="1801" y="9133"/>
                </a:lnTo>
                <a:close/>
                <a:moveTo>
                  <a:pt x="5670" y="9133"/>
                </a:moveTo>
                <a:lnTo>
                  <a:pt x="8162" y="9133"/>
                </a:lnTo>
                <a:lnTo>
                  <a:pt x="8162" y="11148"/>
                </a:lnTo>
                <a:lnTo>
                  <a:pt x="5670" y="11148"/>
                </a:lnTo>
                <a:lnTo>
                  <a:pt x="5670" y="9133"/>
                </a:lnTo>
                <a:close/>
                <a:moveTo>
                  <a:pt x="9539" y="9133"/>
                </a:moveTo>
                <a:lnTo>
                  <a:pt x="12032" y="9133"/>
                </a:lnTo>
                <a:lnTo>
                  <a:pt x="12032" y="11148"/>
                </a:lnTo>
                <a:lnTo>
                  <a:pt x="9539" y="11148"/>
                </a:lnTo>
                <a:lnTo>
                  <a:pt x="9539" y="9133"/>
                </a:lnTo>
                <a:close/>
                <a:moveTo>
                  <a:pt x="13411" y="9133"/>
                </a:moveTo>
                <a:lnTo>
                  <a:pt x="15901" y="9133"/>
                </a:lnTo>
                <a:lnTo>
                  <a:pt x="15901" y="11148"/>
                </a:lnTo>
                <a:lnTo>
                  <a:pt x="13411" y="11148"/>
                </a:lnTo>
                <a:lnTo>
                  <a:pt x="13411" y="9133"/>
                </a:lnTo>
                <a:close/>
                <a:moveTo>
                  <a:pt x="17280" y="9133"/>
                </a:moveTo>
                <a:lnTo>
                  <a:pt x="19771" y="9133"/>
                </a:lnTo>
                <a:lnTo>
                  <a:pt x="19771" y="11148"/>
                </a:lnTo>
                <a:lnTo>
                  <a:pt x="17280" y="11148"/>
                </a:lnTo>
                <a:lnTo>
                  <a:pt x="17280" y="9133"/>
                </a:lnTo>
                <a:close/>
                <a:moveTo>
                  <a:pt x="1801" y="13025"/>
                </a:moveTo>
                <a:lnTo>
                  <a:pt x="4293" y="13025"/>
                </a:lnTo>
                <a:lnTo>
                  <a:pt x="4293" y="15040"/>
                </a:lnTo>
                <a:lnTo>
                  <a:pt x="1801" y="15040"/>
                </a:lnTo>
                <a:lnTo>
                  <a:pt x="1801" y="13025"/>
                </a:lnTo>
                <a:close/>
                <a:moveTo>
                  <a:pt x="5670" y="13025"/>
                </a:moveTo>
                <a:lnTo>
                  <a:pt x="8162" y="13025"/>
                </a:lnTo>
                <a:lnTo>
                  <a:pt x="8162" y="15040"/>
                </a:lnTo>
                <a:lnTo>
                  <a:pt x="5670" y="15040"/>
                </a:lnTo>
                <a:lnTo>
                  <a:pt x="5670" y="13025"/>
                </a:lnTo>
                <a:close/>
                <a:moveTo>
                  <a:pt x="9539" y="13025"/>
                </a:moveTo>
                <a:lnTo>
                  <a:pt x="12032" y="13025"/>
                </a:lnTo>
                <a:lnTo>
                  <a:pt x="12032" y="15040"/>
                </a:lnTo>
                <a:lnTo>
                  <a:pt x="9539" y="15040"/>
                </a:lnTo>
                <a:lnTo>
                  <a:pt x="9539" y="13025"/>
                </a:lnTo>
                <a:close/>
                <a:moveTo>
                  <a:pt x="13411" y="13025"/>
                </a:moveTo>
                <a:lnTo>
                  <a:pt x="15901" y="13025"/>
                </a:lnTo>
                <a:lnTo>
                  <a:pt x="15901" y="15040"/>
                </a:lnTo>
                <a:lnTo>
                  <a:pt x="13411" y="15040"/>
                </a:lnTo>
                <a:lnTo>
                  <a:pt x="13411" y="13025"/>
                </a:lnTo>
                <a:close/>
                <a:moveTo>
                  <a:pt x="17280" y="13025"/>
                </a:moveTo>
                <a:lnTo>
                  <a:pt x="19771" y="13025"/>
                </a:lnTo>
                <a:lnTo>
                  <a:pt x="19771" y="15040"/>
                </a:lnTo>
                <a:lnTo>
                  <a:pt x="17280" y="15040"/>
                </a:lnTo>
                <a:lnTo>
                  <a:pt x="17280" y="13025"/>
                </a:lnTo>
                <a:close/>
                <a:moveTo>
                  <a:pt x="1801" y="16916"/>
                </a:moveTo>
                <a:lnTo>
                  <a:pt x="4293" y="16916"/>
                </a:lnTo>
                <a:lnTo>
                  <a:pt x="4293" y="18931"/>
                </a:lnTo>
                <a:lnTo>
                  <a:pt x="1801" y="18931"/>
                </a:lnTo>
                <a:lnTo>
                  <a:pt x="1801" y="16916"/>
                </a:lnTo>
                <a:close/>
                <a:moveTo>
                  <a:pt x="5670" y="16916"/>
                </a:moveTo>
                <a:lnTo>
                  <a:pt x="8162" y="16916"/>
                </a:lnTo>
                <a:lnTo>
                  <a:pt x="8162" y="18931"/>
                </a:lnTo>
                <a:lnTo>
                  <a:pt x="5670" y="18931"/>
                </a:lnTo>
                <a:lnTo>
                  <a:pt x="5670" y="16916"/>
                </a:lnTo>
                <a:close/>
                <a:moveTo>
                  <a:pt x="9734" y="16916"/>
                </a:moveTo>
                <a:lnTo>
                  <a:pt x="9734" y="19498"/>
                </a:lnTo>
                <a:lnTo>
                  <a:pt x="11868" y="19498"/>
                </a:lnTo>
                <a:lnTo>
                  <a:pt x="11868" y="16916"/>
                </a:lnTo>
                <a:lnTo>
                  <a:pt x="9734" y="16916"/>
                </a:lnTo>
                <a:close/>
                <a:moveTo>
                  <a:pt x="13411" y="16916"/>
                </a:moveTo>
                <a:lnTo>
                  <a:pt x="15901" y="16916"/>
                </a:lnTo>
                <a:lnTo>
                  <a:pt x="15901" y="18931"/>
                </a:lnTo>
                <a:lnTo>
                  <a:pt x="13411" y="18931"/>
                </a:lnTo>
                <a:lnTo>
                  <a:pt x="13411" y="16916"/>
                </a:lnTo>
                <a:close/>
                <a:moveTo>
                  <a:pt x="17280" y="16916"/>
                </a:moveTo>
                <a:lnTo>
                  <a:pt x="19771" y="16916"/>
                </a:lnTo>
                <a:lnTo>
                  <a:pt x="19771" y="18931"/>
                </a:lnTo>
                <a:lnTo>
                  <a:pt x="17280" y="18931"/>
                </a:lnTo>
                <a:lnTo>
                  <a:pt x="17280" y="16916"/>
                </a:lnTo>
                <a:close/>
              </a:path>
            </a:pathLst>
          </a:custGeom>
          <a:solidFill>
            <a:srgbClr val="EC8E3C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33" name="矩形 32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移动支付的竞争进入“下半场”"/>
          <p:cNvSpPr txBox="1"/>
          <p:nvPr/>
        </p:nvSpPr>
        <p:spPr>
          <a:xfrm>
            <a:off x="390524" y="447698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24242"/>
                </a:solidFill>
                <a:latin typeface="Microsoft YaHei Light" charset="-122"/>
                <a:ea typeface="Microsoft YaHei Light" charset="-122"/>
                <a:cs typeface="Microsoft YaHei Light" charset="-122"/>
              </a:defRPr>
            </a:lvl1pPr>
          </a:lstStyle>
          <a:p>
            <a:r>
              <a:rPr lang="en-US" altLang="zh-CN" dirty="0"/>
              <a:t>51club</a:t>
            </a:r>
            <a:r>
              <a:rPr lang="zh-CN" altLang="en-US" dirty="0"/>
              <a:t>泛行业应用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90" y="2167321"/>
            <a:ext cx="690814" cy="63216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IMG_2403的副本.JPG"/>
          <p:cNvGrpSpPr/>
          <p:nvPr/>
        </p:nvGrpSpPr>
        <p:grpSpPr>
          <a:xfrm>
            <a:off x="702034" y="3704792"/>
            <a:ext cx="3137547" cy="2672728"/>
            <a:chOff x="0" y="0"/>
            <a:chExt cx="6902601" cy="5880001"/>
          </a:xfrm>
        </p:grpSpPr>
        <p:pic>
          <p:nvPicPr>
            <p:cNvPr id="468" name="IMG_2403的副本.JPG" descr="IMG_2403的副本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" y="38100"/>
              <a:ext cx="6826402" cy="58038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7" name="IMG_2403的副本.JPG" descr="IMG_2403的副本.JPG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902602" cy="5880002"/>
            </a:xfrm>
            <a:prstGeom prst="rect">
              <a:avLst/>
            </a:prstGeom>
            <a:effectLst/>
          </p:spPr>
        </p:pic>
      </p:grpSp>
      <p:sp>
        <p:nvSpPr>
          <p:cNvPr id="470" name="1、案例地点：北京海淀区域…"/>
          <p:cNvSpPr txBox="1"/>
          <p:nvPr/>
        </p:nvSpPr>
        <p:spPr>
          <a:xfrm>
            <a:off x="729762" y="1547034"/>
            <a:ext cx="9387310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1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 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案例地点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：北京海淀区域</a:t>
            </a:r>
          </a:p>
          <a:p>
            <a:pPr algn="l"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2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 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日交易笔数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：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1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6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000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+笔</a:t>
            </a:r>
          </a:p>
          <a:p>
            <a:pPr algn="l"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3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 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使用方案特征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：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部署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51club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营销系统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，利用电子会员卡及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电子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优惠券与顾客进行互动。</a:t>
            </a:r>
            <a:endParaRPr kumimoji="1" lang="en-US" sz="12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  <a:sym typeface="Lantinghei SC Demibold"/>
            </a:endParaRPr>
          </a:p>
          <a:p>
            <a:pPr algn="l"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4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 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活动结果： 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19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天时间里，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15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家门店共招募会员近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20000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人，沉淀储值资金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40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万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+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。</a:t>
            </a:r>
            <a:endParaRPr kumimoji="1" sz="12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  <a:sym typeface="Lantinghei SC Demibold"/>
            </a:endParaRPr>
          </a:p>
          <a:p>
            <a:pPr algn="l"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5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 商家评价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：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 精准营销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，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持续互动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，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沉淀资金，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二次消费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。</a:t>
            </a:r>
          </a:p>
        </p:txBody>
      </p:sp>
      <p:grpSp>
        <p:nvGrpSpPr>
          <p:cNvPr id="473" name="图片 12"/>
          <p:cNvGrpSpPr/>
          <p:nvPr/>
        </p:nvGrpSpPr>
        <p:grpSpPr>
          <a:xfrm>
            <a:off x="7423285" y="3725212"/>
            <a:ext cx="1879442" cy="2658356"/>
            <a:chOff x="0" y="0"/>
            <a:chExt cx="4134770" cy="5848383"/>
          </a:xfrm>
        </p:grpSpPr>
        <p:pic>
          <p:nvPicPr>
            <p:cNvPr id="472" name="图片 12" descr="图片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" y="38100"/>
              <a:ext cx="4058571" cy="57721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1" name="图片 12" descr="图片 12"/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34770" cy="5848383"/>
            </a:xfrm>
            <a:prstGeom prst="rect">
              <a:avLst/>
            </a:prstGeom>
            <a:effectLst/>
          </p:spPr>
        </p:pic>
      </p:grpSp>
      <p:grpSp>
        <p:nvGrpSpPr>
          <p:cNvPr id="476" name="图片 10"/>
          <p:cNvGrpSpPr/>
          <p:nvPr/>
        </p:nvGrpSpPr>
        <p:grpSpPr>
          <a:xfrm>
            <a:off x="9585129" y="3704792"/>
            <a:ext cx="1803475" cy="2672728"/>
            <a:chOff x="0" y="0"/>
            <a:chExt cx="3967645" cy="5880001"/>
          </a:xfrm>
        </p:grpSpPr>
        <p:pic>
          <p:nvPicPr>
            <p:cNvPr id="475" name="图片 10" descr="图片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" y="38100"/>
              <a:ext cx="3891446" cy="58038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4" name="图片 10" descr="图片 10"/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3967647" cy="5880002"/>
            </a:xfrm>
            <a:prstGeom prst="rect">
              <a:avLst/>
            </a:prstGeom>
            <a:effectLst/>
          </p:spPr>
        </p:pic>
      </p:grpSp>
      <p:grpSp>
        <p:nvGrpSpPr>
          <p:cNvPr id="479" name="图片 5"/>
          <p:cNvGrpSpPr/>
          <p:nvPr/>
        </p:nvGrpSpPr>
        <p:grpSpPr>
          <a:xfrm>
            <a:off x="4104665" y="3715678"/>
            <a:ext cx="3023911" cy="2644751"/>
            <a:chOff x="0" y="0"/>
            <a:chExt cx="6652601" cy="5818451"/>
          </a:xfrm>
        </p:grpSpPr>
        <p:pic>
          <p:nvPicPr>
            <p:cNvPr id="478" name="图片 5" descr="图片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" y="38100"/>
              <a:ext cx="6576402" cy="57422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7" name="图片 5" descr="图片 5"/>
            <p:cNvPicPr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6652603" cy="5818452"/>
            </a:xfrm>
            <a:prstGeom prst="rect">
              <a:avLst/>
            </a:prstGeom>
            <a:effectLst/>
          </p:spPr>
        </p:pic>
      </p:grpSp>
      <p:sp>
        <p:nvSpPr>
          <p:cNvPr id="480" name="移动支付的竞争进入“下半场”"/>
          <p:cNvSpPr txBox="1"/>
          <p:nvPr/>
        </p:nvSpPr>
        <p:spPr>
          <a:xfrm>
            <a:off x="428623" y="433746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424242"/>
                </a:solidFill>
                <a:latin typeface="Microsoft YaHei Light" charset="-122"/>
                <a:ea typeface="Microsoft YaHei Light" charset="-122"/>
                <a:cs typeface="Microsoft YaHei Light" charset="-122"/>
              </a:defRPr>
            </a:lvl1pPr>
          </a:lstStyle>
          <a:p>
            <a:r>
              <a:rPr dirty="0"/>
              <a:t>案例展示:天天易家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2" name="框架 1"/>
          <p:cNvSpPr/>
          <p:nvPr/>
        </p:nvSpPr>
        <p:spPr>
          <a:xfrm>
            <a:off x="7419768" y="3733460"/>
            <a:ext cx="1864704" cy="2639978"/>
          </a:xfrm>
          <a:prstGeom prst="frame">
            <a:avLst>
              <a:gd name="adj1" fmla="val 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1. 案例地点：山东淄博市张店区…"/>
          <p:cNvSpPr txBox="1"/>
          <p:nvPr/>
        </p:nvSpPr>
        <p:spPr>
          <a:xfrm>
            <a:off x="586065" y="1635368"/>
            <a:ext cx="9387310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1</a:t>
            </a:r>
            <a:r>
              <a:rPr kumimoji="1" lang="zh-CN" altLang="en-US" sz="1200" b="1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案例地点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：山东淄博市张店区</a:t>
            </a:r>
          </a:p>
          <a:p>
            <a:pPr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2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kumimoji="1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日交易笔数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：6000+笔</a:t>
            </a:r>
          </a:p>
          <a:p>
            <a:pPr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3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 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使用方案特征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：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部署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51club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营销系统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，使用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其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强大的单品核销能力进行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库存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处理。</a:t>
            </a:r>
            <a:endParaRPr kumimoji="1" lang="en-US" sz="12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4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 活动结果：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10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天时间，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26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家门店，合计发放单品券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18000+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张，核销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9000+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张，核销率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56%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。</a:t>
            </a:r>
            <a:endParaRPr kumimoji="1" sz="12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5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 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商户评价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： 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聚合收款，精准核销，消减库存，拉升销量。</a:t>
            </a:r>
          </a:p>
        </p:txBody>
      </p:sp>
      <p:sp>
        <p:nvSpPr>
          <p:cNvPr id="484" name="移动支付的竞争进入“下半场”"/>
          <p:cNvSpPr txBox="1"/>
          <p:nvPr/>
        </p:nvSpPr>
        <p:spPr>
          <a:xfrm>
            <a:off x="428623" y="464506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sz="2400" dirty="0">
                <a:latin typeface="Microsoft YaHei Light" charset="-122"/>
                <a:ea typeface="Microsoft YaHei Light" charset="-122"/>
                <a:cs typeface="Microsoft YaHei Light" charset="-122"/>
              </a:rPr>
              <a:t>案例展示:合家福连锁超市</a:t>
            </a:r>
          </a:p>
        </p:txBody>
      </p:sp>
      <p:grpSp>
        <p:nvGrpSpPr>
          <p:cNvPr id="488" name="图像"/>
          <p:cNvGrpSpPr/>
          <p:nvPr/>
        </p:nvGrpSpPr>
        <p:grpSpPr>
          <a:xfrm>
            <a:off x="6916583" y="3891053"/>
            <a:ext cx="1863271" cy="2471661"/>
            <a:chOff x="0" y="0"/>
            <a:chExt cx="3726539" cy="4943319"/>
          </a:xfrm>
        </p:grpSpPr>
        <p:pic>
          <p:nvPicPr>
            <p:cNvPr id="487" name="图像" descr="图像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" y="38100"/>
              <a:ext cx="3650340" cy="4867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6" name="图像" descr="图像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26540" cy="4943320"/>
            </a:xfrm>
            <a:prstGeom prst="rect">
              <a:avLst/>
            </a:prstGeom>
            <a:effectLst/>
          </p:spPr>
        </p:pic>
      </p:grpSp>
      <p:grpSp>
        <p:nvGrpSpPr>
          <p:cNvPr id="491" name="图像"/>
          <p:cNvGrpSpPr/>
          <p:nvPr/>
        </p:nvGrpSpPr>
        <p:grpSpPr>
          <a:xfrm>
            <a:off x="3519248" y="3891053"/>
            <a:ext cx="3282847" cy="2471661"/>
            <a:chOff x="0" y="0"/>
            <a:chExt cx="6565692" cy="4943319"/>
          </a:xfrm>
        </p:grpSpPr>
        <p:pic>
          <p:nvPicPr>
            <p:cNvPr id="490" name="图像" descr="图像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" y="38100"/>
              <a:ext cx="6489493" cy="4867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9" name="图像" descr="图像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565693" cy="4943320"/>
            </a:xfrm>
            <a:prstGeom prst="rect">
              <a:avLst/>
            </a:prstGeom>
            <a:effectLst/>
          </p:spPr>
        </p:pic>
      </p:grpSp>
      <p:grpSp>
        <p:nvGrpSpPr>
          <p:cNvPr id="494" name="图像"/>
          <p:cNvGrpSpPr/>
          <p:nvPr/>
        </p:nvGrpSpPr>
        <p:grpSpPr>
          <a:xfrm>
            <a:off x="8894341" y="3891053"/>
            <a:ext cx="2838138" cy="2471661"/>
            <a:chOff x="0" y="0"/>
            <a:chExt cx="5676274" cy="4943319"/>
          </a:xfrm>
        </p:grpSpPr>
        <p:pic>
          <p:nvPicPr>
            <p:cNvPr id="493" name="图像" descr="图像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099" y="38100"/>
              <a:ext cx="5600076" cy="4867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2" name="图像" descr="图像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5676275" cy="4943321"/>
            </a:xfrm>
            <a:prstGeom prst="rect">
              <a:avLst/>
            </a:prstGeom>
            <a:effectLst/>
          </p:spPr>
        </p:pic>
      </p:grpSp>
      <p:grpSp>
        <p:nvGrpSpPr>
          <p:cNvPr id="497" name="图像"/>
          <p:cNvGrpSpPr/>
          <p:nvPr/>
        </p:nvGrpSpPr>
        <p:grpSpPr>
          <a:xfrm>
            <a:off x="459521" y="3891053"/>
            <a:ext cx="2945239" cy="2471661"/>
            <a:chOff x="0" y="0"/>
            <a:chExt cx="5890476" cy="4943319"/>
          </a:xfrm>
        </p:grpSpPr>
        <p:pic>
          <p:nvPicPr>
            <p:cNvPr id="496" name="图像" descr="图像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" y="38100"/>
              <a:ext cx="5814277" cy="48671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5" name="图像" descr="图像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890477" cy="4943320"/>
            </a:xfrm>
            <a:prstGeom prst="rect">
              <a:avLst/>
            </a:prstGeom>
            <a:effectLst/>
          </p:spPr>
        </p:pic>
      </p:grpSp>
      <p:sp>
        <p:nvSpPr>
          <p:cNvPr id="17" name="矩形 16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975" y="4603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424242"/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Extralight"/>
              </a:rPr>
              <a:t>公司介绍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7000" y="1590434"/>
            <a:ext cx="93091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altLang="zh-CN" sz="1600" b="1" dirty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51club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是联拓天际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2017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年主推的旗舰产品，为电子会员卡而生，满足市场</a:t>
            </a:r>
            <a:r>
              <a:rPr lang="zh-CN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实体会员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卡被电子会员卡替换的市场刚需，打造商户自己的电子会员体系</a:t>
            </a:r>
            <a:r>
              <a:rPr lang="zh-CN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zh-CN" altLang="zh-CN" sz="12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</a:t>
            </a:r>
            <a:endParaRPr lang="zh-CN" altLang="zh-CN" sz="12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just">
              <a:lnSpc>
                <a:spcPts val="2200"/>
              </a:lnSpc>
            </a:pP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联拓天际成立于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2007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年，自成立以来一直致力于去现金化市场，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07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年抓住纸票变电子客票的机会，创建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51book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，日交易流水上亿，旗下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51book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是国内最大的航旅行业电子商务平台。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just"/>
            <a:endParaRPr lang="en-US" altLang="zh-CN" sz="1200" dirty="0" smtClean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just"/>
            <a:endParaRPr lang="zh-CN" altLang="zh-CN" sz="12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2015</a:t>
            </a:r>
            <a:r>
              <a:rPr lang="zh-CN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r>
              <a:rPr lang="en-US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9</a:t>
            </a:r>
            <a:r>
              <a:rPr lang="zh-CN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月 </a:t>
            </a:r>
            <a:r>
              <a:rPr lang="zh-CN" altLang="en-US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</a:t>
            </a:r>
            <a:r>
              <a:rPr lang="zh-CN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联拓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天际获得上市公司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4.38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亿投资。</a:t>
            </a:r>
          </a:p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 </a:t>
            </a:r>
            <a:endParaRPr lang="zh-CN" altLang="zh-CN" sz="12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2016</a:t>
            </a:r>
            <a:r>
              <a:rPr lang="zh-CN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r>
              <a:rPr lang="en-US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月 </a:t>
            </a: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</a:t>
            </a:r>
            <a:r>
              <a:rPr lang="zh-CN" altLang="en-US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2000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万收购机票业老牌差旅管理软件企业中航易购。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</a:t>
            </a:r>
            <a:endParaRPr lang="zh-CN" altLang="zh-CN" sz="12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 </a:t>
            </a:r>
            <a:endParaRPr lang="zh-CN" altLang="zh-CN" sz="12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just"/>
            <a:r>
              <a:rPr lang="en-US" altLang="zh-CN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2016</a:t>
            </a:r>
            <a:r>
              <a:rPr lang="zh-CN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r>
              <a:rPr lang="en-US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lang="zh-CN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lang="en-US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5000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万战略投资业务领先的全球大交通供应链平台在路上旅业，并推动旗下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51book 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和在路上合并，</a:t>
            </a:r>
            <a:r>
              <a:rPr lang="zh-CN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目标</a:t>
            </a: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2020</a:t>
            </a:r>
            <a:r>
              <a:rPr lang="zh-CN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年创业</a:t>
            </a: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</a:t>
            </a:r>
            <a:r>
              <a:rPr lang="zh-CN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板上市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</a:p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 </a:t>
            </a:r>
            <a:endParaRPr lang="zh-CN" altLang="zh-CN" sz="12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just"/>
            <a:r>
              <a:rPr lang="en-US" altLang="zh-CN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2017</a:t>
            </a:r>
            <a:r>
              <a:rPr lang="zh-CN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r>
              <a:rPr lang="en-US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zh-CN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</a:t>
            </a: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2000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万战略投资国内最大的邮轮包船商茶恬园，并投资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3000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万成立金旅通科技有限公司联合打造国内首</a:t>
            </a:r>
            <a:r>
              <a:rPr lang="zh-CN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家邮轮</a:t>
            </a: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GDS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、 </a:t>
            </a: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      </a:t>
            </a:r>
            <a:r>
              <a:rPr lang="zh-CN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天天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邮轮网</a:t>
            </a:r>
            <a:r>
              <a:rPr lang="zh-CN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1200" dirty="0" smtClean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zh-CN" altLang="zh-CN" sz="12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 </a:t>
            </a:r>
            <a:endParaRPr lang="zh-CN" altLang="zh-CN" sz="12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just">
              <a:lnSpc>
                <a:spcPts val="2200"/>
              </a:lnSpc>
            </a:pP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联拓集团从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2014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年开始布局移动支付，以迎接纸币变电子货币带来的市场机会，成立联拓金融，获联想之星、光信资本等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5000</a:t>
            </a:r>
            <a:r>
              <a:rPr lang="zh-CN" altLang="zh-CN" sz="12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万投资，专注于银行移动支付金融解决方案和新零售移动支付解决方案，旗下有两大业务线： 联富通 、收款小精灵。</a:t>
            </a:r>
          </a:p>
          <a:p>
            <a:endParaRPr kumimoji="1" lang="zh-CN" altLang="en-US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移动支付的竞争进入“下半场”"/>
          <p:cNvSpPr txBox="1"/>
          <p:nvPr/>
        </p:nvSpPr>
        <p:spPr>
          <a:xfrm>
            <a:off x="428623" y="464506"/>
            <a:ext cx="868272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sz="2400" dirty="0">
                <a:latin typeface="Microsoft YaHei Light" charset="-122"/>
                <a:ea typeface="Microsoft YaHei Light" charset="-122"/>
                <a:cs typeface="Microsoft YaHei Light" charset="-122"/>
              </a:rPr>
              <a:t>案例展示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: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lang="en-US" altLang="zh-CN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S</a:t>
            </a:r>
            <a:r>
              <a:rPr lang="fi-FI" altLang="zh-CN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ä</a:t>
            </a:r>
            <a:r>
              <a:rPr lang="en-US" altLang="zh-CN" sz="2400" dirty="0" err="1" smtClean="0">
                <a:latin typeface="Microsoft YaHei Light" charset="-122"/>
                <a:ea typeface="Microsoft YaHei Light" charset="-122"/>
                <a:cs typeface="Microsoft YaHei Light" charset="-122"/>
              </a:rPr>
              <a:t>lud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撒露冻酸奶</a:t>
            </a:r>
            <a:endParaRPr sz="24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5" name="1. 案例地点：山东淄博市张店区…"/>
          <p:cNvSpPr txBox="1"/>
          <p:nvPr/>
        </p:nvSpPr>
        <p:spPr>
          <a:xfrm>
            <a:off x="586065" y="1722456"/>
            <a:ext cx="9387310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1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 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案例地点：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全国各大城市</a:t>
            </a:r>
            <a:endParaRPr kumimoji="1" lang="en-US" altLang="zh-CN" sz="12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2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日交易笔数：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11000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+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笔</a:t>
            </a:r>
          </a:p>
          <a:p>
            <a:pPr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3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使用方案特征</a:t>
            </a:r>
            <a:r>
              <a:rPr kumimoji="1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：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部署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51club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营销系统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，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预结算功能助力撒露成功实现直营门店与加盟门店一卡通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。</a:t>
            </a:r>
            <a:endParaRPr kumimoji="1" lang="en-US" sz="12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4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活动结果：消费者可在任意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30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家直营门店和</a:t>
            </a:r>
            <a:r>
              <a:rPr kumimoji="1" lang="en-US" altLang="zh-CN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69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家加盟门店办理电子会员卡并跨店储值消费。</a:t>
            </a:r>
            <a:endParaRPr kumimoji="1" lang="en-US" altLang="zh-CN" sz="12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  <a:defRPr sz="3400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kumimoji="1"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5</a:t>
            </a:r>
            <a:r>
              <a:rPr kumimoji="1"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 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商户评价</a:t>
            </a:r>
            <a:r>
              <a:rPr kumimoji="1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：</a:t>
            </a:r>
            <a:r>
              <a:rPr kumimoji="1" lang="zh-CN" altLang="en-US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门店推卡积极性大大提升，顾客可在任意门店使用会员</a:t>
            </a:r>
            <a:r>
              <a:rPr kumimoji="1" lang="zh-CN" altLang="en-US" sz="12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卡进行消费</a:t>
            </a:r>
            <a:r>
              <a:rPr kumimoji="1" lang="zh-CN" altLang="en-US" sz="12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， 总部快速沉淀大量资金并加强了对加盟店的有效管控。</a:t>
            </a:r>
            <a:endParaRPr kumimoji="1" sz="12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5" y="4025068"/>
            <a:ext cx="3475182" cy="19280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68" y="4025068"/>
            <a:ext cx="2665411" cy="1970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052" y="4015435"/>
            <a:ext cx="2641513" cy="1970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160" y="4025068"/>
            <a:ext cx="1951711" cy="19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498798"/>
            <a:ext cx="10515600" cy="383695"/>
          </a:xfr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r>
              <a:rPr lang="zh-CN" altLang="en-US" sz="2400" dirty="0" smtClean="0">
                <a:solidFill>
                  <a:srgbClr val="424242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扫码体验</a:t>
            </a:r>
            <a:endParaRPr lang="zh-CN" altLang="en-US" sz="2400" dirty="0">
              <a:solidFill>
                <a:srgbClr val="424242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86698" y="4711789"/>
            <a:ext cx="3229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全场代金券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51500" y="4711789"/>
            <a:ext cx="3229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单品代金券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941702" y="4699178"/>
            <a:ext cx="3229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dirty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扫码买单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68933" y="4711789"/>
            <a:ext cx="20679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dirty="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电子会员卡</a:t>
            </a:r>
            <a:endParaRPr kumimoji="1" lang="zh-CN" altLang="en-US" sz="13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750827" y="2421202"/>
            <a:ext cx="1895886" cy="1895886"/>
            <a:chOff x="1373717" y="2064396"/>
            <a:chExt cx="1895886" cy="189588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3717" y="2064396"/>
              <a:ext cx="1895886" cy="1895886"/>
            </a:xfrm>
            <a:prstGeom prst="rect">
              <a:avLst/>
            </a:prstGeom>
          </p:spPr>
        </p:pic>
        <p:sp>
          <p:nvSpPr>
            <p:cNvPr id="19" name="框架 18"/>
            <p:cNvSpPr/>
            <p:nvPr/>
          </p:nvSpPr>
          <p:spPr>
            <a:xfrm>
              <a:off x="1562581" y="2222338"/>
              <a:ext cx="1504709" cy="1574157"/>
            </a:xfrm>
            <a:prstGeom prst="frame">
              <a:avLst>
                <a:gd name="adj1" fmla="val 962"/>
              </a:avLst>
            </a:prstGeom>
            <a:solidFill>
              <a:srgbClr val="ED7233"/>
            </a:solidFill>
            <a:ln>
              <a:solidFill>
                <a:srgbClr val="ED7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2971033" y="2466915"/>
            <a:ext cx="1895886" cy="1895886"/>
            <a:chOff x="3892733" y="2096226"/>
            <a:chExt cx="1895886" cy="189588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2733" y="2096226"/>
              <a:ext cx="1895886" cy="1895886"/>
            </a:xfrm>
            <a:prstGeom prst="rect">
              <a:avLst/>
            </a:prstGeom>
          </p:spPr>
        </p:pic>
        <p:sp>
          <p:nvSpPr>
            <p:cNvPr id="20" name="框架 19"/>
            <p:cNvSpPr/>
            <p:nvPr/>
          </p:nvSpPr>
          <p:spPr>
            <a:xfrm>
              <a:off x="4075891" y="2222338"/>
              <a:ext cx="1504709" cy="1574157"/>
            </a:xfrm>
            <a:prstGeom prst="frame">
              <a:avLst>
                <a:gd name="adj1" fmla="val 962"/>
              </a:avLst>
            </a:prstGeom>
            <a:solidFill>
              <a:srgbClr val="ED7233"/>
            </a:solidFill>
            <a:ln>
              <a:solidFill>
                <a:srgbClr val="ED7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5200974" y="2466915"/>
            <a:ext cx="1895886" cy="1895886"/>
            <a:chOff x="6386889" y="2096226"/>
            <a:chExt cx="1895886" cy="189588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6889" y="2096226"/>
              <a:ext cx="1895886" cy="1895886"/>
            </a:xfrm>
            <a:prstGeom prst="rect">
              <a:avLst/>
            </a:prstGeom>
          </p:spPr>
        </p:pic>
        <p:sp>
          <p:nvSpPr>
            <p:cNvPr id="21" name="框架 20"/>
            <p:cNvSpPr/>
            <p:nvPr/>
          </p:nvSpPr>
          <p:spPr>
            <a:xfrm>
              <a:off x="6559327" y="2222338"/>
              <a:ext cx="1504709" cy="1574157"/>
            </a:xfrm>
            <a:prstGeom prst="frame">
              <a:avLst>
                <a:gd name="adj1" fmla="val 962"/>
              </a:avLst>
            </a:prstGeom>
            <a:solidFill>
              <a:srgbClr val="ED7233"/>
            </a:solidFill>
            <a:ln>
              <a:solidFill>
                <a:srgbClr val="ED7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7418215" y="2466915"/>
            <a:ext cx="1895886" cy="1895886"/>
            <a:chOff x="8753915" y="2096226"/>
            <a:chExt cx="1895886" cy="189588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3915" y="2096226"/>
              <a:ext cx="1895886" cy="1895886"/>
            </a:xfrm>
            <a:prstGeom prst="rect">
              <a:avLst/>
            </a:prstGeom>
          </p:spPr>
        </p:pic>
        <p:sp>
          <p:nvSpPr>
            <p:cNvPr id="22" name="框架 21"/>
            <p:cNvSpPr/>
            <p:nvPr/>
          </p:nvSpPr>
          <p:spPr>
            <a:xfrm>
              <a:off x="8932003" y="2222337"/>
              <a:ext cx="1504709" cy="1574157"/>
            </a:xfrm>
            <a:prstGeom prst="frame">
              <a:avLst>
                <a:gd name="adj1" fmla="val 962"/>
              </a:avLst>
            </a:prstGeom>
            <a:solidFill>
              <a:srgbClr val="ED7233"/>
            </a:solidFill>
            <a:ln>
              <a:solidFill>
                <a:srgbClr val="ED7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9855471" y="2576979"/>
            <a:ext cx="1504709" cy="1574157"/>
            <a:chOff x="9855471" y="2576979"/>
            <a:chExt cx="1504709" cy="157415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7346" y="2718841"/>
              <a:ext cx="1392034" cy="1392034"/>
            </a:xfrm>
            <a:prstGeom prst="rect">
              <a:avLst/>
            </a:prstGeom>
          </p:spPr>
        </p:pic>
        <p:sp>
          <p:nvSpPr>
            <p:cNvPr id="28" name="框架 27"/>
            <p:cNvSpPr/>
            <p:nvPr/>
          </p:nvSpPr>
          <p:spPr>
            <a:xfrm>
              <a:off x="9855471" y="2576979"/>
              <a:ext cx="1504709" cy="1574157"/>
            </a:xfrm>
            <a:prstGeom prst="frame">
              <a:avLst>
                <a:gd name="adj1" fmla="val 962"/>
              </a:avLst>
            </a:prstGeom>
            <a:solidFill>
              <a:srgbClr val="ED7233"/>
            </a:solidFill>
            <a:ln>
              <a:solidFill>
                <a:srgbClr val="ED7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295404" y="4711789"/>
            <a:ext cx="3229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smtClean="0">
                <a:solidFill>
                  <a:schemeClr val="bg2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小程序</a:t>
            </a:r>
            <a:endParaRPr kumimoji="1" lang="zh-CN" altLang="en-US" sz="1300" dirty="0">
              <a:solidFill>
                <a:schemeClr val="bg2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96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079501" y="-1409700"/>
            <a:ext cx="1206500" cy="2286000"/>
          </a:xfrm>
          <a:prstGeom prst="roundRect">
            <a:avLst>
              <a:gd name="adj" fmla="val 194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63" y="278834"/>
            <a:ext cx="1022976" cy="2692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386" y="2229315"/>
            <a:ext cx="1577141" cy="157714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46428" y="3806456"/>
            <a:ext cx="4221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更多详情，请登录官网</a:t>
            </a:r>
            <a:r>
              <a:rPr kumimoji="1" lang="en-US" altLang="zh-CN" sz="1400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www.51club.com</a:t>
            </a:r>
            <a:endParaRPr kumimoji="1" lang="zh-CN" altLang="en-US" sz="1400" dirty="0">
              <a:solidFill>
                <a:schemeClr val="bg1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468100" y="6502400"/>
            <a:ext cx="77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0" b="1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2018.3</a:t>
            </a:r>
            <a:endParaRPr kumimoji="1" lang="zh-CN" altLang="en-US" sz="1000" b="1" dirty="0">
              <a:solidFill>
                <a:schemeClr val="bg1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3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5755213" y="4435453"/>
            <a:ext cx="4965997" cy="1834686"/>
          </a:xfrm>
          <a:prstGeom prst="roundRect">
            <a:avLst>
              <a:gd name="adj" fmla="val 9116"/>
            </a:avLst>
          </a:prstGeom>
          <a:solidFill>
            <a:srgbClr val="ED7233"/>
          </a:solidFill>
          <a:ln>
            <a:solidFill>
              <a:srgbClr val="ED7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07975" y="4603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424242"/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Extralight"/>
              </a:rPr>
              <a:t>市场趋势</a:t>
            </a:r>
            <a:endParaRPr lang="zh-CN" altLang="en-US" sz="2400" dirty="0">
              <a:solidFill>
                <a:srgbClr val="424242"/>
              </a:solidFill>
              <a:latin typeface="Microsoft YaHei Light" charset="-122"/>
              <a:ea typeface="Microsoft YaHei Light" charset="-122"/>
              <a:cs typeface="Microsoft YaHei Light" charset="-122"/>
              <a:sym typeface="Lantinghei SC Extra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19821" y="2496666"/>
            <a:ext cx="2238828" cy="10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1200" dirty="0" smtClean="0">
                <a:latin typeface="Microsoft YaHei" charset="-122"/>
                <a:ea typeface="Microsoft YaHei" charset="-122"/>
                <a:cs typeface="Microsoft YaHei" charset="-122"/>
              </a:rPr>
              <a:t>营销</a:t>
            </a:r>
            <a:r>
              <a:rPr kumimoji="1" lang="en-US" altLang="zh-CN" sz="1200" dirty="0" smtClean="0">
                <a:latin typeface="Microsoft YaHei" charset="-122"/>
                <a:ea typeface="Microsoft YaHei" charset="-122"/>
                <a:cs typeface="Microsoft YaHei" charset="-122"/>
              </a:rPr>
              <a:t>1.0</a:t>
            </a:r>
            <a:r>
              <a:rPr kumimoji="1" lang="zh-CN" altLang="en-US" sz="1200" dirty="0" smtClean="0">
                <a:latin typeface="Microsoft YaHei" charset="-122"/>
                <a:ea typeface="Microsoft YaHei" charset="-122"/>
                <a:cs typeface="Microsoft YaHei" charset="-122"/>
              </a:rPr>
              <a:t>时代：</a:t>
            </a:r>
            <a:r>
              <a:rPr kumimoji="1" lang="zh-CN" altLang="en-US" sz="1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工业化时代是以产品为中心的营销，解决企业如何更好的“交易”，功能诉求</a:t>
            </a:r>
            <a:r>
              <a:rPr kumimoji="1" lang="en-US" altLang="zh-CN" sz="1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.</a:t>
            </a:r>
            <a:r>
              <a:rPr kumimoji="1" lang="zh-CN" altLang="en-US" sz="1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差异化卖点成为帮助企业从产品到利润的利器。</a:t>
            </a:r>
            <a:endParaRPr kumimoji="1" lang="zh-CN" altLang="en-US" sz="10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19821" y="3645702"/>
            <a:ext cx="2238828" cy="12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1200" dirty="0" smtClean="0">
                <a:latin typeface="Microsoft YaHei" charset="-122"/>
                <a:ea typeface="Microsoft YaHei" charset="-122"/>
                <a:cs typeface="Microsoft YaHei" charset="-122"/>
              </a:rPr>
              <a:t>营销</a:t>
            </a:r>
            <a:r>
              <a:rPr kumimoji="1" lang="en-US" altLang="zh-CN" sz="1200" dirty="0" smtClean="0">
                <a:latin typeface="Microsoft YaHei" charset="-122"/>
                <a:ea typeface="Microsoft YaHei" charset="-122"/>
                <a:cs typeface="Microsoft YaHei" charset="-122"/>
              </a:rPr>
              <a:t>2.0</a:t>
            </a:r>
            <a:r>
              <a:rPr kumimoji="1" lang="zh-CN" altLang="en-US" sz="1200" dirty="0" smtClean="0">
                <a:latin typeface="Microsoft YaHei" charset="-122"/>
                <a:ea typeface="Microsoft YaHei" charset="-122"/>
                <a:cs typeface="Microsoft YaHei" charset="-122"/>
              </a:rPr>
              <a:t>时代：</a:t>
            </a:r>
            <a:r>
              <a:rPr kumimoji="1" lang="zh-CN" altLang="en-US" sz="1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消费者为导向的营销，不仅产品需要有功能差异，企业更需要向消费者诉求情感与形象，因此这个阶段出现了大量以品牌为核心的公司。</a:t>
            </a:r>
            <a:endParaRPr kumimoji="1" lang="zh-CN" altLang="en-US" sz="10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7514" y="5025570"/>
            <a:ext cx="2238828" cy="10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1200" dirty="0" smtClean="0">
                <a:latin typeface="Microsoft YaHei" charset="-122"/>
                <a:ea typeface="Microsoft YaHei" charset="-122"/>
                <a:cs typeface="Microsoft YaHei" charset="-122"/>
              </a:rPr>
              <a:t>营销</a:t>
            </a:r>
            <a:r>
              <a:rPr kumimoji="1" lang="en-US" altLang="zh-CN" sz="1200" dirty="0" smtClean="0">
                <a:latin typeface="Microsoft YaHei" charset="-122"/>
                <a:ea typeface="Microsoft YaHei" charset="-122"/>
                <a:cs typeface="Microsoft YaHei" charset="-122"/>
              </a:rPr>
              <a:t>3.0</a:t>
            </a:r>
            <a:r>
              <a:rPr kumimoji="1" lang="zh-CN" altLang="en-US" sz="1200" dirty="0" smtClean="0">
                <a:latin typeface="Microsoft YaHei" charset="-122"/>
                <a:ea typeface="Microsoft YaHei" charset="-122"/>
                <a:cs typeface="Microsoft YaHei" charset="-122"/>
              </a:rPr>
              <a:t>时代：</a:t>
            </a:r>
            <a:r>
              <a:rPr kumimoji="1" lang="zh-CN" altLang="en-US" sz="1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是以价值观驱动的营销，它把消费者从企业“捕捉的猎物”还原成“丰富的人”，是以人为本的营销。</a:t>
            </a:r>
            <a:endParaRPr kumimoji="1" lang="zh-CN" altLang="en-US" sz="10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7262" y="2544760"/>
            <a:ext cx="437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1200" dirty="0" smtClean="0">
                <a:latin typeface="Microsoft YaHei" charset="-122"/>
                <a:ea typeface="Microsoft YaHei" charset="-122"/>
                <a:cs typeface="Microsoft YaHei" charset="-122"/>
              </a:rPr>
              <a:t>营销</a:t>
            </a:r>
            <a:r>
              <a:rPr kumimoji="1" lang="en-US" altLang="zh-CN" sz="1200" dirty="0" smtClean="0">
                <a:latin typeface="Microsoft YaHei" charset="-122"/>
                <a:ea typeface="Microsoft YaHei" charset="-122"/>
                <a:cs typeface="Microsoft YaHei" charset="-122"/>
              </a:rPr>
              <a:t>4.0</a:t>
            </a:r>
            <a:r>
              <a:rPr kumimoji="1" lang="zh-CN" altLang="en-US" sz="1200" dirty="0" smtClean="0">
                <a:latin typeface="Microsoft YaHei" charset="-122"/>
                <a:ea typeface="Microsoft YaHei" charset="-122"/>
                <a:cs typeface="Microsoft YaHei" charset="-122"/>
              </a:rPr>
              <a:t>时代：</a:t>
            </a:r>
            <a:r>
              <a:rPr kumimoji="1" lang="zh-CN" altLang="en-US" sz="1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以</a:t>
            </a:r>
            <a:r>
              <a:rPr kumimoji="1" lang="zh-CN" altLang="en-US" sz="1000" b="1" dirty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价值观营销</a:t>
            </a:r>
            <a:r>
              <a:rPr kumimoji="1" lang="en-US" altLang="zh-CN" sz="1000" b="1" dirty="0" smtClean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.</a:t>
            </a:r>
            <a:r>
              <a:rPr kumimoji="1" lang="zh-CN" altLang="en-US" sz="1000" b="1" dirty="0" smtClean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 连接</a:t>
            </a:r>
            <a:r>
              <a:rPr kumimoji="1" lang="en-US" altLang="zh-CN" sz="1000" b="1" dirty="0" smtClean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.</a:t>
            </a:r>
            <a:r>
              <a:rPr kumimoji="1" lang="zh-CN" altLang="en-US" sz="1000" b="1" dirty="0" smtClean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 大数据</a:t>
            </a:r>
            <a:r>
              <a:rPr kumimoji="1" lang="en-US" altLang="zh-CN" sz="1000" b="1" dirty="0" smtClean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.</a:t>
            </a:r>
            <a:r>
              <a:rPr kumimoji="1" lang="zh-CN" altLang="en-US" sz="1000" b="1" dirty="0" smtClean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 社群</a:t>
            </a:r>
            <a:r>
              <a:rPr kumimoji="1" lang="en-US" altLang="zh-CN" sz="1000" b="1" dirty="0" smtClean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.</a:t>
            </a:r>
            <a:r>
              <a:rPr kumimoji="1" lang="zh-CN" altLang="en-US" sz="1000" b="1" dirty="0" smtClean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 新一代分析技术</a:t>
            </a:r>
            <a:r>
              <a:rPr kumimoji="1" lang="zh-CN" altLang="en-US" sz="1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为基础，企业将营销的中心转移到如何与消费者</a:t>
            </a:r>
            <a:r>
              <a:rPr kumimoji="1" lang="zh-CN" altLang="en-US" sz="1000" b="1" dirty="0">
                <a:solidFill>
                  <a:srgbClr val="ED7233"/>
                </a:solidFill>
                <a:latin typeface="Microsoft YaHei" charset="-122"/>
                <a:ea typeface="Microsoft YaHei" charset="-122"/>
                <a:cs typeface="Microsoft YaHei" charset="-122"/>
              </a:rPr>
              <a:t>积极互动</a:t>
            </a:r>
            <a:r>
              <a:rPr kumimoji="1" lang="en-US" altLang="zh-CN" sz="1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.</a:t>
            </a:r>
            <a:r>
              <a:rPr kumimoji="1" lang="zh-CN" altLang="en-US" sz="10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尊重消费者为主体的价值观，让消费者更多地参与营销价值的创造。</a:t>
            </a:r>
            <a:endParaRPr kumimoji="1" lang="zh-CN" altLang="en-US" sz="10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1416959" y="2176269"/>
            <a:ext cx="2799441" cy="4093870"/>
          </a:xfrm>
          <a:prstGeom prst="frame">
            <a:avLst>
              <a:gd name="adj1" fmla="val 11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62850" y="4725037"/>
            <a:ext cx="428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粉丝是经营的需求，</a:t>
            </a:r>
            <a:r>
              <a:rPr lang="zh-CN" altLang="en-US" sz="1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会员才是经营的刚需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，会员年度付费率比常规客户高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550%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年国内商家营销占营业比率上升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105%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，营销服务市场规模达到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3800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亿，其中会员系统市场占比最高，达到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1500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多亿。</a:t>
            </a:r>
          </a:p>
          <a:p>
            <a:pPr algn="just"/>
            <a:endParaRPr lang="zh-CN" altLang="en-US" sz="12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34154" y="1169921"/>
            <a:ext cx="353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智慧零售时代已经来临！</a:t>
            </a:r>
            <a:endParaRPr kumimoji="1" lang="zh-CN" altLang="en-US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755213" y="2176269"/>
            <a:ext cx="4965997" cy="1667896"/>
          </a:xfrm>
          <a:prstGeom prst="roundRect">
            <a:avLst>
              <a:gd name="adj" fmla="val 9116"/>
            </a:avLst>
          </a:prstGeom>
          <a:noFill/>
          <a:ln w="28575">
            <a:solidFill>
              <a:srgbClr val="ED7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虚尾箭头 23"/>
          <p:cNvSpPr/>
          <p:nvPr/>
        </p:nvSpPr>
        <p:spPr>
          <a:xfrm>
            <a:off x="4666719" y="3844165"/>
            <a:ext cx="765175" cy="544882"/>
          </a:xfrm>
          <a:prstGeom prst="stripedRightArrow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虚尾箭头 26"/>
          <p:cNvSpPr/>
          <p:nvPr/>
        </p:nvSpPr>
        <p:spPr>
          <a:xfrm rot="5400000">
            <a:off x="8041882" y="3929061"/>
            <a:ext cx="392656" cy="409377"/>
          </a:xfrm>
          <a:prstGeom prst="stripedRightArrow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38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928" y="4674620"/>
            <a:ext cx="1831308" cy="11730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953" y="3259644"/>
            <a:ext cx="381330" cy="4719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8" y="4568655"/>
            <a:ext cx="812803" cy="210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863" y="5495942"/>
            <a:ext cx="375668" cy="4794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892" y="3248541"/>
            <a:ext cx="467224" cy="4672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008" y="4580942"/>
            <a:ext cx="1002767" cy="2626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885" y="2771752"/>
            <a:ext cx="867998" cy="4111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432" y="5325340"/>
            <a:ext cx="1513477" cy="96410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492" y="3959890"/>
            <a:ext cx="1026368" cy="8093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986" y="2980804"/>
            <a:ext cx="766150" cy="2797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278" y="4804796"/>
            <a:ext cx="959047" cy="8619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106" y="3623660"/>
            <a:ext cx="513946" cy="51394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527" y="5528011"/>
            <a:ext cx="1238176" cy="9442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500" y="3686302"/>
            <a:ext cx="467224" cy="4672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129" y="3763243"/>
            <a:ext cx="1478714" cy="817699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749285" y="4697247"/>
            <a:ext cx="1805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泛阿里系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587420" y="4773447"/>
            <a:ext cx="1805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泛腾讯系</a:t>
            </a:r>
            <a:endParaRPr kumimoji="1" lang="zh-CN" altLang="en-US" sz="1400" b="1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7" name="标题 1"/>
          <p:cNvSpPr>
            <a:spLocks noGrp="1"/>
          </p:cNvSpPr>
          <p:nvPr>
            <p:ph type="title"/>
          </p:nvPr>
        </p:nvSpPr>
        <p:spPr>
          <a:xfrm>
            <a:off x="307975" y="4603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424242"/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Extralight"/>
              </a:rPr>
              <a:t>行业趋势</a:t>
            </a:r>
            <a:endParaRPr lang="zh-CN" altLang="en-US" sz="2400" dirty="0">
              <a:solidFill>
                <a:srgbClr val="424242"/>
              </a:solidFill>
              <a:latin typeface="Microsoft YaHei Light" charset="-122"/>
              <a:ea typeface="Microsoft YaHei Light" charset="-122"/>
              <a:cs typeface="Microsoft YaHei Light" charset="-122"/>
              <a:sym typeface="Lantinghei SC Extraligh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4" name="直线连接符 43"/>
          <p:cNvCxnSpPr/>
          <p:nvPr/>
        </p:nvCxnSpPr>
        <p:spPr>
          <a:xfrm flipV="1">
            <a:off x="3245841" y="3270009"/>
            <a:ext cx="0" cy="38921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/>
          <p:cNvCxnSpPr/>
          <p:nvPr/>
        </p:nvCxnSpPr>
        <p:spPr>
          <a:xfrm flipV="1">
            <a:off x="4139109" y="3763243"/>
            <a:ext cx="329377" cy="30640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/>
          <p:cNvCxnSpPr/>
          <p:nvPr/>
        </p:nvCxnSpPr>
        <p:spPr>
          <a:xfrm flipV="1">
            <a:off x="4027863" y="4712284"/>
            <a:ext cx="477220" cy="43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/>
          <p:cNvCxnSpPr/>
          <p:nvPr/>
        </p:nvCxnSpPr>
        <p:spPr>
          <a:xfrm>
            <a:off x="3577376" y="5113370"/>
            <a:ext cx="227164" cy="37966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/>
          <p:cNvCxnSpPr/>
          <p:nvPr/>
        </p:nvCxnSpPr>
        <p:spPr>
          <a:xfrm flipV="1">
            <a:off x="2453134" y="5095036"/>
            <a:ext cx="329377" cy="30640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/>
          <p:cNvCxnSpPr/>
          <p:nvPr/>
        </p:nvCxnSpPr>
        <p:spPr>
          <a:xfrm>
            <a:off x="2031842" y="4660649"/>
            <a:ext cx="445710" cy="1327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54"/>
          <p:cNvCxnSpPr/>
          <p:nvPr/>
        </p:nvCxnSpPr>
        <p:spPr>
          <a:xfrm>
            <a:off x="2202694" y="3763243"/>
            <a:ext cx="249904" cy="27829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/>
          <p:cNvCxnSpPr/>
          <p:nvPr/>
        </p:nvCxnSpPr>
        <p:spPr>
          <a:xfrm flipV="1">
            <a:off x="8980061" y="3445663"/>
            <a:ext cx="0" cy="3805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/>
          <p:cNvCxnSpPr/>
          <p:nvPr/>
        </p:nvCxnSpPr>
        <p:spPr>
          <a:xfrm flipV="1">
            <a:off x="9583628" y="4069216"/>
            <a:ext cx="366492" cy="14769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线连接符 61"/>
          <p:cNvCxnSpPr/>
          <p:nvPr/>
        </p:nvCxnSpPr>
        <p:spPr>
          <a:xfrm>
            <a:off x="8022294" y="4103921"/>
            <a:ext cx="392133" cy="10615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/>
          <p:cNvCxnSpPr/>
          <p:nvPr/>
        </p:nvCxnSpPr>
        <p:spPr>
          <a:xfrm>
            <a:off x="9585342" y="4967120"/>
            <a:ext cx="485758" cy="16831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连接符 65"/>
          <p:cNvCxnSpPr/>
          <p:nvPr/>
        </p:nvCxnSpPr>
        <p:spPr>
          <a:xfrm flipV="1">
            <a:off x="8063769" y="4973632"/>
            <a:ext cx="383914" cy="16180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/>
          <p:cNvCxnSpPr/>
          <p:nvPr/>
        </p:nvCxnSpPr>
        <p:spPr>
          <a:xfrm flipV="1">
            <a:off x="9030861" y="5108821"/>
            <a:ext cx="0" cy="4604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1298797" y="1623523"/>
            <a:ext cx="961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纵观本轮新零售业态，布局主要围绕两大主线：一是线下零售的数字化平台化，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获取海量交易和用户数据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，进而进行精准营销、选品布局等</a:t>
            </a:r>
            <a:r>
              <a:rPr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。</a:t>
            </a:r>
            <a:endParaRPr lang="en-US" altLang="zh-CN" sz="10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二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是以消费者为中心，围绕消费者进行人货场重构，</a:t>
            </a:r>
            <a:r>
              <a:rPr lang="zh-CN" altLang="en-US" sz="10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注重用户体验和便利</a:t>
            </a: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。</a:t>
            </a: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83" name="文本框 82"/>
          <p:cNvSpPr txBox="1"/>
          <p:nvPr/>
        </p:nvSpPr>
        <p:spPr>
          <a:xfrm>
            <a:off x="4040456" y="1427805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阿里和腾讯两大集团各自招兵买马，布局新零售。</a:t>
            </a:r>
            <a:endParaRPr lang="en-US" altLang="zh-CN" sz="1400" dirty="0" smtClean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kumimoji="1" lang="zh-CN" altLang="en-US" dirty="0"/>
          </a:p>
        </p:txBody>
      </p:sp>
      <p:cxnSp>
        <p:nvCxnSpPr>
          <p:cNvPr id="87" name="直线连接符 86"/>
          <p:cNvCxnSpPr/>
          <p:nvPr/>
        </p:nvCxnSpPr>
        <p:spPr>
          <a:xfrm>
            <a:off x="6087480" y="3205443"/>
            <a:ext cx="11575" cy="261242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4960931"/>
            <a:ext cx="12192000" cy="1897069"/>
          </a:xfrm>
          <a:prstGeom prst="rect">
            <a:avLst/>
          </a:prstGeom>
          <a:solidFill>
            <a:srgbClr val="ED7233"/>
          </a:solidFill>
          <a:ln>
            <a:solidFill>
              <a:srgbClr val="ED7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合 18"/>
          <p:cNvGrpSpPr>
            <a:grpSpLocks/>
          </p:cNvGrpSpPr>
          <p:nvPr/>
        </p:nvGrpSpPr>
        <p:grpSpPr bwMode="auto">
          <a:xfrm>
            <a:off x="4017306" y="1646332"/>
            <a:ext cx="1888816" cy="1278343"/>
            <a:chOff x="0" y="0"/>
            <a:chExt cx="2093189" cy="1416774"/>
          </a:xfrm>
          <a:solidFill>
            <a:schemeClr val="bg2">
              <a:lumMod val="50000"/>
            </a:schemeClr>
          </a:solidFill>
        </p:grpSpPr>
        <p:sp>
          <p:nvSpPr>
            <p:cNvPr id="5" name="等腰三角形 19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 sz="1733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6" name="文本框 20"/>
            <p:cNvSpPr>
              <a:spLocks noChangeArrowheads="1"/>
            </p:cNvSpPr>
            <p:nvPr/>
          </p:nvSpPr>
          <p:spPr bwMode="auto">
            <a:xfrm>
              <a:off x="668106" y="122472"/>
              <a:ext cx="752032" cy="682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zh-CN" sz="4267" dirty="0">
                  <a:solidFill>
                    <a:srgbClr val="FFFFFF"/>
                  </a:solidFill>
                  <a:latin typeface="微软雅黑" charset="-122"/>
                  <a:ea typeface="微软雅黑" charset="-122"/>
                </a:rPr>
                <a:t>01</a:t>
              </a:r>
              <a:endParaRPr lang="zh-CN" altLang="en-US" sz="4267" dirty="0">
                <a:solidFill>
                  <a:srgbClr val="FFFFFF"/>
                </a:solidFill>
                <a:latin typeface="微软雅黑" charset="-122"/>
                <a:ea typeface="微软雅黑" charset="-122"/>
              </a:endParaRPr>
            </a:p>
          </p:txBody>
        </p:sp>
      </p:grpSp>
      <p:grpSp>
        <p:nvGrpSpPr>
          <p:cNvPr id="7" name="组合 21"/>
          <p:cNvGrpSpPr>
            <a:grpSpLocks/>
          </p:cNvGrpSpPr>
          <p:nvPr/>
        </p:nvGrpSpPr>
        <p:grpSpPr bwMode="auto">
          <a:xfrm>
            <a:off x="4995496" y="1662554"/>
            <a:ext cx="1890554" cy="1278342"/>
            <a:chOff x="0" y="0"/>
            <a:chExt cx="2093189" cy="1416774"/>
          </a:xfrm>
          <a:solidFill>
            <a:schemeClr val="bg2">
              <a:lumMod val="50000"/>
            </a:schemeClr>
          </a:solidFill>
        </p:grpSpPr>
        <p:sp>
          <p:nvSpPr>
            <p:cNvPr id="8" name="等腰三角形 2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 sz="1733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9" name="文本框 23"/>
            <p:cNvSpPr>
              <a:spLocks noChangeArrowheads="1"/>
            </p:cNvSpPr>
            <p:nvPr/>
          </p:nvSpPr>
          <p:spPr bwMode="auto">
            <a:xfrm>
              <a:off x="627058" y="550886"/>
              <a:ext cx="751340" cy="6820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zh-CN" sz="4267">
                  <a:solidFill>
                    <a:srgbClr val="FFFFFF"/>
                  </a:solidFill>
                  <a:latin typeface="微软雅黑" charset="-122"/>
                  <a:ea typeface="微软雅黑" charset="-122"/>
                </a:rPr>
                <a:t>02</a:t>
              </a:r>
              <a:endParaRPr lang="zh-CN" altLang="en-US" sz="4267">
                <a:solidFill>
                  <a:srgbClr val="FFFFFF"/>
                </a:solidFill>
                <a:latin typeface="微软雅黑" charset="-122"/>
                <a:ea typeface="微软雅黑" charset="-122"/>
              </a:endParaRPr>
            </a:p>
          </p:txBody>
        </p:sp>
      </p:grpSp>
      <p:grpSp>
        <p:nvGrpSpPr>
          <p:cNvPr id="10" name="组合 24"/>
          <p:cNvGrpSpPr>
            <a:grpSpLocks/>
          </p:cNvGrpSpPr>
          <p:nvPr/>
        </p:nvGrpSpPr>
        <p:grpSpPr bwMode="auto">
          <a:xfrm>
            <a:off x="5004640" y="2962775"/>
            <a:ext cx="1890554" cy="1278341"/>
            <a:chOff x="0" y="0"/>
            <a:chExt cx="2093189" cy="1416774"/>
          </a:xfrm>
          <a:solidFill>
            <a:schemeClr val="bg2">
              <a:lumMod val="50000"/>
            </a:schemeClr>
          </a:solidFill>
        </p:grpSpPr>
        <p:sp>
          <p:nvSpPr>
            <p:cNvPr id="11" name="等腰三角形 25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 sz="1733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2" name="文本框 26"/>
            <p:cNvSpPr>
              <a:spLocks noChangeArrowheads="1"/>
            </p:cNvSpPr>
            <p:nvPr/>
          </p:nvSpPr>
          <p:spPr bwMode="auto">
            <a:xfrm>
              <a:off x="670923" y="180213"/>
              <a:ext cx="751340" cy="6820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zh-CN" sz="4267" dirty="0">
                  <a:solidFill>
                    <a:srgbClr val="FFFFFF"/>
                  </a:solidFill>
                  <a:latin typeface="微软雅黑" charset="-122"/>
                  <a:ea typeface="微软雅黑" charset="-122"/>
                </a:rPr>
                <a:t>03</a:t>
              </a:r>
              <a:endParaRPr lang="zh-CN" altLang="en-US" sz="4267" dirty="0">
                <a:solidFill>
                  <a:srgbClr val="FFFFFF"/>
                </a:solidFill>
                <a:latin typeface="微软雅黑" charset="-122"/>
                <a:ea typeface="微软雅黑" charset="-122"/>
              </a:endParaRPr>
            </a:p>
          </p:txBody>
        </p:sp>
      </p:grpSp>
      <p:grpSp>
        <p:nvGrpSpPr>
          <p:cNvPr id="13" name="组合 27"/>
          <p:cNvGrpSpPr>
            <a:grpSpLocks/>
          </p:cNvGrpSpPr>
          <p:nvPr/>
        </p:nvGrpSpPr>
        <p:grpSpPr bwMode="auto">
          <a:xfrm>
            <a:off x="5963757" y="2999353"/>
            <a:ext cx="1888815" cy="1278341"/>
            <a:chOff x="0" y="0"/>
            <a:chExt cx="2093189" cy="1416774"/>
          </a:xfrm>
          <a:solidFill>
            <a:schemeClr val="bg2">
              <a:lumMod val="50000"/>
            </a:schemeClr>
          </a:solidFill>
        </p:grpSpPr>
        <p:sp>
          <p:nvSpPr>
            <p:cNvPr id="14" name="等腰三角形 28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 sz="1733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5" name="文本框 29"/>
            <p:cNvSpPr>
              <a:spLocks noChangeArrowheads="1"/>
            </p:cNvSpPr>
            <p:nvPr/>
          </p:nvSpPr>
          <p:spPr bwMode="auto">
            <a:xfrm>
              <a:off x="670577" y="520297"/>
              <a:ext cx="752032" cy="6820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zh-CN" sz="4267">
                  <a:solidFill>
                    <a:srgbClr val="FFFFFF"/>
                  </a:solidFill>
                  <a:latin typeface="微软雅黑" charset="-122"/>
                  <a:ea typeface="微软雅黑" charset="-122"/>
                </a:rPr>
                <a:t>04</a:t>
              </a:r>
              <a:endParaRPr lang="zh-CN" altLang="en-US" sz="4267">
                <a:solidFill>
                  <a:srgbClr val="FFFFFF"/>
                </a:solidFill>
                <a:latin typeface="微软雅黑" charset="-122"/>
                <a:ea typeface="微软雅黑" charset="-122"/>
              </a:endParaRPr>
            </a:p>
          </p:txBody>
        </p:sp>
      </p:grp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6717911" y="1765694"/>
            <a:ext cx="3202516" cy="670902"/>
            <a:chOff x="5638262" y="1475090"/>
            <a:chExt cx="2649923" cy="498610"/>
          </a:xfrm>
        </p:grpSpPr>
        <p:sp>
          <p:nvSpPr>
            <p:cNvPr id="17" name="TextBox 5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638262" y="1475090"/>
              <a:ext cx="1039902" cy="16011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 defTabSz="1374952">
                <a:defRPr/>
              </a:pPr>
              <a:r>
                <a:rPr kumimoji="1" lang="zh-CN" altLang="en-US" sz="1400" dirty="0">
                  <a:solidFill>
                    <a:schemeClr val="bg2">
                      <a:lumMod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大平台剥削严重</a:t>
              </a:r>
              <a:endParaRPr kumimoji="1" lang="en-US" sz="14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8" name="TextBox 5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638262" y="1651894"/>
              <a:ext cx="2649923" cy="3218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kumimoji="1" lang="zh-CN" altLang="en-US" sz="1000" dirty="0">
                  <a:solidFill>
                    <a:schemeClr val="bg2">
                      <a:lumMod val="50000"/>
                    </a:schemeClr>
                  </a:solidFill>
                  <a:latin typeface="Microsoft YaHei Light" charset="-122"/>
                  <a:ea typeface="Microsoft YaHei Light" charset="-122"/>
                  <a:cs typeface="Microsoft YaHei Light" charset="-122"/>
                </a:rPr>
                <a:t>若倚仗大平台开展营销活动，商家在被扣除平台费用后利润变的少之又少；若离开平台，又寸步难行。</a:t>
              </a:r>
            </a:p>
          </p:txBody>
        </p:sp>
      </p:grp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7842383" y="3407853"/>
            <a:ext cx="3200400" cy="660107"/>
            <a:chOff x="5638262" y="1483113"/>
            <a:chExt cx="2649923" cy="490587"/>
          </a:xfrm>
        </p:grpSpPr>
        <p:sp>
          <p:nvSpPr>
            <p:cNvPr id="20" name="TextBox 5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638262" y="1483113"/>
              <a:ext cx="1040589" cy="16011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r" defTabSz="1374952">
                <a:defRPr/>
              </a:pPr>
              <a:r>
                <a:rPr kumimoji="1" lang="zh-CN" altLang="en-US" sz="1400" dirty="0">
                  <a:solidFill>
                    <a:schemeClr val="bg2">
                      <a:lumMod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竞争对手变化快</a:t>
              </a:r>
              <a:endParaRPr kumimoji="1" lang="en-US" sz="14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1" name="TextBox 5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638262" y="1651894"/>
              <a:ext cx="2649923" cy="3218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kumimoji="1" lang="zh-CN" altLang="en-US" sz="1000" dirty="0">
                  <a:solidFill>
                    <a:schemeClr val="bg2">
                      <a:lumMod val="50000"/>
                    </a:schemeClr>
                  </a:solidFill>
                  <a:latin typeface="Microsoft YaHei Light" charset="-122"/>
                  <a:ea typeface="Microsoft YaHei Light" charset="-122"/>
                  <a:cs typeface="Microsoft YaHei Light" charset="-122"/>
                </a:rPr>
                <a:t>科技变化日新月异，行业竞争对手接入各种新式营销武器，若不与时俱进，则会被顾客所抛弃。</a:t>
              </a:r>
            </a:p>
          </p:txBody>
        </p:sp>
      </p:grpSp>
      <p:sp>
        <p:nvSpPr>
          <p:cNvPr id="22" name="TextBox 56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2752430" y="1765694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r>
              <a:rPr kumimoji="1" lang="zh-CN" altLang="en-US" sz="1400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痛失流量入口</a:t>
            </a:r>
            <a:endParaRPr kumimoji="1" lang="zh-CN" altLang="en-US" sz="14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3" name="TextBox 57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718148" y="2034326"/>
            <a:ext cx="3111500" cy="43300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传统收银或者码牌收款，只能收取付款，无法获取客户数据，错失搭建与客户互动桥梁的机会</a:t>
            </a:r>
            <a:endParaRPr kumimoji="1" lang="zh-CN" altLang="en-US" sz="10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24" name="TextBox 56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3859096" y="3407853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r" defTabSz="1374952">
              <a:defRPr/>
            </a:pPr>
            <a:r>
              <a:rPr kumimoji="1" lang="zh-CN" altLang="en-US" sz="14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传统方式低效</a:t>
            </a:r>
            <a:endParaRPr kumimoji="1" lang="en-US" sz="14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TextBox 57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1824814" y="3645749"/>
            <a:ext cx="3111500" cy="43300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1000" dirty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传统纸质营销方式落后，时间及人力成本高，实施效率低，且活动效果无法精准统计复盘。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>
            <a:spLocks noGrp="1"/>
          </p:cNvSpPr>
          <p:nvPr>
            <p:ph type="title"/>
          </p:nvPr>
        </p:nvSpPr>
        <p:spPr>
          <a:xfrm>
            <a:off x="307975" y="4603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424242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门店现状</a:t>
            </a:r>
            <a:endParaRPr lang="zh-CN" altLang="en-US" sz="2400" dirty="0">
              <a:solidFill>
                <a:srgbClr val="424242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358900" y="5383100"/>
            <a:ext cx="96313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14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解决方案：</a:t>
            </a:r>
            <a:r>
              <a:rPr kumimoji="1" lang="zh-CN" altLang="en-US" sz="1400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门店应该拥有一套自有的营销工具，锁住顾客，打造自己的电子会员俱乐部。</a:t>
            </a:r>
            <a:r>
              <a:rPr kumimoji="1" lang="en-US" altLang="zh-CN" sz="1400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51club</a:t>
            </a:r>
            <a:r>
              <a:rPr kumimoji="1" lang="zh-CN" altLang="en-US" sz="1400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是以支付插件为入口，打通支付与会员，利用电子卡券作为营销利器，助力门店获取更多流量，提升销售业绩，沉淀储值资金，缓解运营压力，在消费升级时代从容应对商业变革！</a:t>
            </a:r>
            <a:endParaRPr kumimoji="1" lang="zh-CN" altLang="en-US" sz="1400" dirty="0">
              <a:solidFill>
                <a:schemeClr val="bg1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2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电子DM"/>
          <p:cNvSpPr txBox="1"/>
          <p:nvPr/>
        </p:nvSpPr>
        <p:spPr>
          <a:xfrm>
            <a:off x="6863613" y="3682543"/>
            <a:ext cx="609141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sz="1200" dirty="0">
                <a:latin typeface="Microsoft YaHei Light" charset="-122"/>
                <a:ea typeface="Microsoft YaHei Light" charset="-122"/>
                <a:cs typeface="Microsoft YaHei Light" charset="-122"/>
              </a:rPr>
              <a:t>电子DM</a:t>
            </a:r>
          </a:p>
        </p:txBody>
      </p:sp>
      <p:sp>
        <p:nvSpPr>
          <p:cNvPr id="165" name="小程序"/>
          <p:cNvSpPr txBox="1"/>
          <p:nvPr/>
        </p:nvSpPr>
        <p:spPr>
          <a:xfrm>
            <a:off x="6945157" y="5351467"/>
            <a:ext cx="512961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sz="1200" dirty="0">
                <a:latin typeface="Microsoft YaHei Light" charset="-122"/>
                <a:ea typeface="Microsoft YaHei Light" charset="-122"/>
                <a:cs typeface="Microsoft YaHei Light" charset="-122"/>
              </a:rPr>
              <a:t>小程序</a:t>
            </a:r>
          </a:p>
        </p:txBody>
      </p:sp>
      <p:sp>
        <p:nvSpPr>
          <p:cNvPr id="166" name="电子优惠券"/>
          <p:cNvSpPr txBox="1"/>
          <p:nvPr/>
        </p:nvSpPr>
        <p:spPr>
          <a:xfrm>
            <a:off x="4615856" y="3668833"/>
            <a:ext cx="820738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sz="1200" dirty="0">
                <a:latin typeface="Microsoft YaHei Light" charset="-122"/>
                <a:ea typeface="Microsoft YaHei Light" charset="-122"/>
                <a:cs typeface="Microsoft YaHei Light" charset="-122"/>
              </a:rPr>
              <a:t>电子优惠券</a:t>
            </a:r>
          </a:p>
        </p:txBody>
      </p:sp>
      <p:sp>
        <p:nvSpPr>
          <p:cNvPr id="167" name="电子会员卡"/>
          <p:cNvSpPr txBox="1"/>
          <p:nvPr/>
        </p:nvSpPr>
        <p:spPr>
          <a:xfrm>
            <a:off x="2563817" y="3727994"/>
            <a:ext cx="666849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会员储值</a:t>
            </a:r>
            <a:endParaRPr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68" name="积分商城"/>
          <p:cNvSpPr txBox="1"/>
          <p:nvPr/>
        </p:nvSpPr>
        <p:spPr>
          <a:xfrm>
            <a:off x="8771495" y="3725795"/>
            <a:ext cx="666849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sz="1200" dirty="0">
                <a:latin typeface="Microsoft YaHei Light" charset="-122"/>
                <a:ea typeface="Microsoft YaHei Light" charset="-122"/>
                <a:cs typeface="Microsoft YaHei Light" charset="-122"/>
              </a:rPr>
              <a:t>积分商城</a:t>
            </a:r>
          </a:p>
        </p:txBody>
      </p:sp>
      <p:sp>
        <p:nvSpPr>
          <p:cNvPr id="170" name="礼物"/>
          <p:cNvSpPr/>
          <p:nvPr/>
        </p:nvSpPr>
        <p:spPr>
          <a:xfrm>
            <a:off x="8863227" y="2992044"/>
            <a:ext cx="478401" cy="564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9366" y="0"/>
                  <a:pt x="8196" y="977"/>
                  <a:pt x="8164" y="2187"/>
                </a:cubicBezTo>
                <a:cubicBezTo>
                  <a:pt x="7271" y="1693"/>
                  <a:pt x="6060" y="1770"/>
                  <a:pt x="5266" y="2427"/>
                </a:cubicBezTo>
                <a:cubicBezTo>
                  <a:pt x="4820" y="2796"/>
                  <a:pt x="4570" y="3288"/>
                  <a:pt x="4562" y="3816"/>
                </a:cubicBezTo>
                <a:cubicBezTo>
                  <a:pt x="4555" y="4344"/>
                  <a:pt x="4789" y="4843"/>
                  <a:pt x="5224" y="5221"/>
                </a:cubicBezTo>
                <a:cubicBezTo>
                  <a:pt x="5498" y="5460"/>
                  <a:pt x="5856" y="5665"/>
                  <a:pt x="6249" y="5839"/>
                </a:cubicBezTo>
                <a:cubicBezTo>
                  <a:pt x="4508" y="5606"/>
                  <a:pt x="2878" y="5234"/>
                  <a:pt x="1483" y="4723"/>
                </a:cubicBezTo>
                <a:lnTo>
                  <a:pt x="1051" y="5568"/>
                </a:lnTo>
                <a:cubicBezTo>
                  <a:pt x="3664" y="6525"/>
                  <a:pt x="7127" y="7053"/>
                  <a:pt x="10801" y="7053"/>
                </a:cubicBezTo>
                <a:cubicBezTo>
                  <a:pt x="14475" y="7053"/>
                  <a:pt x="17936" y="6525"/>
                  <a:pt x="20549" y="5568"/>
                </a:cubicBezTo>
                <a:lnTo>
                  <a:pt x="20119" y="4723"/>
                </a:lnTo>
                <a:cubicBezTo>
                  <a:pt x="18724" y="5234"/>
                  <a:pt x="17092" y="5606"/>
                  <a:pt x="15351" y="5839"/>
                </a:cubicBezTo>
                <a:cubicBezTo>
                  <a:pt x="15744" y="5665"/>
                  <a:pt x="16104" y="5460"/>
                  <a:pt x="16378" y="5221"/>
                </a:cubicBezTo>
                <a:cubicBezTo>
                  <a:pt x="16813" y="4843"/>
                  <a:pt x="17047" y="4344"/>
                  <a:pt x="17040" y="3816"/>
                </a:cubicBezTo>
                <a:cubicBezTo>
                  <a:pt x="17032" y="3288"/>
                  <a:pt x="16782" y="2796"/>
                  <a:pt x="16336" y="2427"/>
                </a:cubicBezTo>
                <a:cubicBezTo>
                  <a:pt x="15542" y="1770"/>
                  <a:pt x="14331" y="1693"/>
                  <a:pt x="13438" y="2187"/>
                </a:cubicBezTo>
                <a:cubicBezTo>
                  <a:pt x="13406" y="977"/>
                  <a:pt x="12236" y="0"/>
                  <a:pt x="10801" y="0"/>
                </a:cubicBezTo>
                <a:close/>
                <a:moveTo>
                  <a:pt x="10801" y="862"/>
                </a:moveTo>
                <a:cubicBezTo>
                  <a:pt x="11695" y="862"/>
                  <a:pt x="12421" y="1480"/>
                  <a:pt x="12421" y="2238"/>
                </a:cubicBezTo>
                <a:cubicBezTo>
                  <a:pt x="12421" y="3233"/>
                  <a:pt x="11465" y="4664"/>
                  <a:pt x="10801" y="5507"/>
                </a:cubicBezTo>
                <a:cubicBezTo>
                  <a:pt x="10137" y="4664"/>
                  <a:pt x="9179" y="3233"/>
                  <a:pt x="9179" y="2238"/>
                </a:cubicBezTo>
                <a:cubicBezTo>
                  <a:pt x="9179" y="1480"/>
                  <a:pt x="9907" y="862"/>
                  <a:pt x="10801" y="862"/>
                </a:cubicBezTo>
                <a:close/>
                <a:moveTo>
                  <a:pt x="6908" y="2787"/>
                </a:moveTo>
                <a:cubicBezTo>
                  <a:pt x="7240" y="2790"/>
                  <a:pt x="7550" y="2904"/>
                  <a:pt x="7782" y="3105"/>
                </a:cubicBezTo>
                <a:cubicBezTo>
                  <a:pt x="8413" y="3654"/>
                  <a:pt x="8808" y="4852"/>
                  <a:pt x="9002" y="5677"/>
                </a:cubicBezTo>
                <a:cubicBezTo>
                  <a:pt x="8035" y="5492"/>
                  <a:pt x="6633" y="5127"/>
                  <a:pt x="6001" y="4578"/>
                </a:cubicBezTo>
                <a:cubicBezTo>
                  <a:pt x="5770" y="4376"/>
                  <a:pt x="5644" y="4110"/>
                  <a:pt x="5648" y="3828"/>
                </a:cubicBezTo>
                <a:cubicBezTo>
                  <a:pt x="5652" y="3547"/>
                  <a:pt x="5786" y="3283"/>
                  <a:pt x="6024" y="3087"/>
                </a:cubicBezTo>
                <a:cubicBezTo>
                  <a:pt x="6261" y="2890"/>
                  <a:pt x="6577" y="2784"/>
                  <a:pt x="6908" y="2787"/>
                </a:cubicBezTo>
                <a:close/>
                <a:moveTo>
                  <a:pt x="14710" y="2787"/>
                </a:moveTo>
                <a:cubicBezTo>
                  <a:pt x="15023" y="2787"/>
                  <a:pt x="15337" y="2887"/>
                  <a:pt x="15578" y="3087"/>
                </a:cubicBezTo>
                <a:cubicBezTo>
                  <a:pt x="16069" y="3493"/>
                  <a:pt x="16077" y="4162"/>
                  <a:pt x="15599" y="4578"/>
                </a:cubicBezTo>
                <a:cubicBezTo>
                  <a:pt x="14968" y="5126"/>
                  <a:pt x="13566" y="5492"/>
                  <a:pt x="12598" y="5677"/>
                </a:cubicBezTo>
                <a:cubicBezTo>
                  <a:pt x="12792" y="4852"/>
                  <a:pt x="13190" y="3653"/>
                  <a:pt x="13820" y="3105"/>
                </a:cubicBezTo>
                <a:cubicBezTo>
                  <a:pt x="14063" y="2894"/>
                  <a:pt x="14387" y="2787"/>
                  <a:pt x="14710" y="2787"/>
                </a:cubicBezTo>
                <a:close/>
                <a:moveTo>
                  <a:pt x="0" y="7578"/>
                </a:moveTo>
                <a:lnTo>
                  <a:pt x="0" y="11099"/>
                </a:lnTo>
                <a:lnTo>
                  <a:pt x="9229" y="11099"/>
                </a:lnTo>
                <a:lnTo>
                  <a:pt x="9229" y="7578"/>
                </a:lnTo>
                <a:lnTo>
                  <a:pt x="0" y="7578"/>
                </a:lnTo>
                <a:close/>
                <a:moveTo>
                  <a:pt x="12371" y="7578"/>
                </a:moveTo>
                <a:lnTo>
                  <a:pt x="12371" y="11099"/>
                </a:lnTo>
                <a:lnTo>
                  <a:pt x="21600" y="11099"/>
                </a:lnTo>
                <a:lnTo>
                  <a:pt x="21600" y="7578"/>
                </a:lnTo>
                <a:lnTo>
                  <a:pt x="12371" y="7578"/>
                </a:lnTo>
                <a:close/>
                <a:moveTo>
                  <a:pt x="943" y="11779"/>
                </a:moveTo>
                <a:lnTo>
                  <a:pt x="943" y="21600"/>
                </a:lnTo>
                <a:lnTo>
                  <a:pt x="9229" y="21600"/>
                </a:lnTo>
                <a:lnTo>
                  <a:pt x="9229" y="11779"/>
                </a:lnTo>
                <a:lnTo>
                  <a:pt x="943" y="11779"/>
                </a:lnTo>
                <a:close/>
                <a:moveTo>
                  <a:pt x="12371" y="11779"/>
                </a:moveTo>
                <a:lnTo>
                  <a:pt x="12371" y="21600"/>
                </a:lnTo>
                <a:lnTo>
                  <a:pt x="20657" y="21600"/>
                </a:lnTo>
                <a:lnTo>
                  <a:pt x="20657" y="11779"/>
                </a:lnTo>
                <a:lnTo>
                  <a:pt x="12371" y="11779"/>
                </a:lnTo>
                <a:close/>
              </a:path>
            </a:pathLst>
          </a:custGeom>
          <a:solidFill>
            <a:srgbClr val="ED7233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173" name="王冠"/>
          <p:cNvSpPr/>
          <p:nvPr/>
        </p:nvSpPr>
        <p:spPr>
          <a:xfrm>
            <a:off x="8863227" y="4634035"/>
            <a:ext cx="556021" cy="489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206" y="0"/>
                  <a:pt x="9725" y="547"/>
                  <a:pt x="9725" y="1222"/>
                </a:cubicBezTo>
                <a:cubicBezTo>
                  <a:pt x="9725" y="1729"/>
                  <a:pt x="9996" y="2163"/>
                  <a:pt x="10383" y="2348"/>
                </a:cubicBezTo>
                <a:lnTo>
                  <a:pt x="7244" y="10951"/>
                </a:lnTo>
                <a:cubicBezTo>
                  <a:pt x="7156" y="11239"/>
                  <a:pt x="6826" y="11311"/>
                  <a:pt x="6648" y="11081"/>
                </a:cubicBezTo>
                <a:lnTo>
                  <a:pt x="1891" y="6438"/>
                </a:lnTo>
                <a:cubicBezTo>
                  <a:pt x="2053" y="6225"/>
                  <a:pt x="2151" y="5946"/>
                  <a:pt x="2151" y="5642"/>
                </a:cubicBezTo>
                <a:cubicBezTo>
                  <a:pt x="2151" y="4967"/>
                  <a:pt x="1669" y="4420"/>
                  <a:pt x="1075" y="4420"/>
                </a:cubicBezTo>
                <a:cubicBezTo>
                  <a:pt x="482" y="4420"/>
                  <a:pt x="0" y="4967"/>
                  <a:pt x="0" y="5642"/>
                </a:cubicBezTo>
                <a:cubicBezTo>
                  <a:pt x="0" y="6317"/>
                  <a:pt x="482" y="6864"/>
                  <a:pt x="1075" y="6864"/>
                </a:cubicBezTo>
                <a:cubicBezTo>
                  <a:pt x="1126" y="6864"/>
                  <a:pt x="1174" y="6858"/>
                  <a:pt x="1222" y="6851"/>
                </a:cubicBezTo>
                <a:lnTo>
                  <a:pt x="2938" y="20929"/>
                </a:lnTo>
                <a:cubicBezTo>
                  <a:pt x="2985" y="21312"/>
                  <a:pt x="3274" y="21600"/>
                  <a:pt x="3615" y="21600"/>
                </a:cubicBezTo>
                <a:lnTo>
                  <a:pt x="17987" y="21600"/>
                </a:lnTo>
                <a:cubicBezTo>
                  <a:pt x="18327" y="21600"/>
                  <a:pt x="18616" y="21316"/>
                  <a:pt x="18664" y="20934"/>
                </a:cubicBezTo>
                <a:lnTo>
                  <a:pt x="20378" y="6851"/>
                </a:lnTo>
                <a:cubicBezTo>
                  <a:pt x="20426" y="6858"/>
                  <a:pt x="20475" y="6864"/>
                  <a:pt x="20525" y="6864"/>
                </a:cubicBezTo>
                <a:cubicBezTo>
                  <a:pt x="21118" y="6864"/>
                  <a:pt x="21600" y="6317"/>
                  <a:pt x="21600" y="5642"/>
                </a:cubicBezTo>
                <a:cubicBezTo>
                  <a:pt x="21600" y="4967"/>
                  <a:pt x="21118" y="4420"/>
                  <a:pt x="20525" y="4420"/>
                </a:cubicBezTo>
                <a:cubicBezTo>
                  <a:pt x="19931" y="4420"/>
                  <a:pt x="19449" y="4967"/>
                  <a:pt x="19449" y="5642"/>
                </a:cubicBezTo>
                <a:cubicBezTo>
                  <a:pt x="19449" y="5953"/>
                  <a:pt x="19551" y="6234"/>
                  <a:pt x="19719" y="6450"/>
                </a:cubicBezTo>
                <a:lnTo>
                  <a:pt x="14952" y="11081"/>
                </a:lnTo>
                <a:cubicBezTo>
                  <a:pt x="14772" y="11298"/>
                  <a:pt x="14445" y="11230"/>
                  <a:pt x="14356" y="10951"/>
                </a:cubicBezTo>
                <a:lnTo>
                  <a:pt x="11200" y="2356"/>
                </a:lnTo>
                <a:cubicBezTo>
                  <a:pt x="11596" y="2176"/>
                  <a:pt x="11875" y="1736"/>
                  <a:pt x="11875" y="1222"/>
                </a:cubicBezTo>
                <a:cubicBezTo>
                  <a:pt x="11875" y="547"/>
                  <a:pt x="11394" y="0"/>
                  <a:pt x="10800" y="0"/>
                </a:cubicBezTo>
                <a:close/>
              </a:path>
            </a:pathLst>
          </a:custGeom>
          <a:solidFill>
            <a:srgbClr val="ED7233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174" name="旗帜"/>
          <p:cNvSpPr/>
          <p:nvPr/>
        </p:nvSpPr>
        <p:spPr>
          <a:xfrm>
            <a:off x="6936613" y="3011306"/>
            <a:ext cx="449615" cy="582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ED7233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175" name="票"/>
          <p:cNvSpPr/>
          <p:nvPr/>
        </p:nvSpPr>
        <p:spPr>
          <a:xfrm>
            <a:off x="4688542" y="3127012"/>
            <a:ext cx="628362" cy="323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3" y="0"/>
                </a:moveTo>
                <a:cubicBezTo>
                  <a:pt x="1323" y="1425"/>
                  <a:pt x="729" y="2568"/>
                  <a:pt x="0" y="2568"/>
                </a:cubicBezTo>
                <a:lnTo>
                  <a:pt x="0" y="3531"/>
                </a:lnTo>
                <a:cubicBezTo>
                  <a:pt x="184" y="3531"/>
                  <a:pt x="329" y="3813"/>
                  <a:pt x="329" y="4169"/>
                </a:cubicBezTo>
                <a:cubicBezTo>
                  <a:pt x="329" y="4526"/>
                  <a:pt x="184" y="4808"/>
                  <a:pt x="0" y="4808"/>
                </a:cubicBezTo>
                <a:lnTo>
                  <a:pt x="0" y="5741"/>
                </a:lnTo>
                <a:cubicBezTo>
                  <a:pt x="184" y="5741"/>
                  <a:pt x="329" y="6024"/>
                  <a:pt x="329" y="6380"/>
                </a:cubicBezTo>
                <a:cubicBezTo>
                  <a:pt x="329" y="6736"/>
                  <a:pt x="184" y="7022"/>
                  <a:pt x="0" y="7022"/>
                </a:cubicBezTo>
                <a:lnTo>
                  <a:pt x="0" y="7952"/>
                </a:lnTo>
                <a:cubicBezTo>
                  <a:pt x="184" y="7952"/>
                  <a:pt x="329" y="8238"/>
                  <a:pt x="329" y="8594"/>
                </a:cubicBezTo>
                <a:cubicBezTo>
                  <a:pt x="329" y="8950"/>
                  <a:pt x="184" y="9233"/>
                  <a:pt x="0" y="9233"/>
                </a:cubicBezTo>
                <a:lnTo>
                  <a:pt x="0" y="10206"/>
                </a:lnTo>
                <a:cubicBezTo>
                  <a:pt x="184" y="10206"/>
                  <a:pt x="329" y="10491"/>
                  <a:pt x="329" y="10847"/>
                </a:cubicBezTo>
                <a:cubicBezTo>
                  <a:pt x="329" y="11204"/>
                  <a:pt x="184" y="11486"/>
                  <a:pt x="0" y="11486"/>
                </a:cubicBezTo>
                <a:lnTo>
                  <a:pt x="0" y="12420"/>
                </a:lnTo>
                <a:cubicBezTo>
                  <a:pt x="184" y="12420"/>
                  <a:pt x="329" y="12702"/>
                  <a:pt x="329" y="13058"/>
                </a:cubicBezTo>
                <a:cubicBezTo>
                  <a:pt x="329" y="13415"/>
                  <a:pt x="184" y="13697"/>
                  <a:pt x="0" y="13697"/>
                </a:cubicBezTo>
                <a:lnTo>
                  <a:pt x="0" y="14630"/>
                </a:lnTo>
                <a:cubicBezTo>
                  <a:pt x="184" y="14630"/>
                  <a:pt x="329" y="14913"/>
                  <a:pt x="329" y="15269"/>
                </a:cubicBezTo>
                <a:cubicBezTo>
                  <a:pt x="329" y="15625"/>
                  <a:pt x="184" y="15908"/>
                  <a:pt x="0" y="15908"/>
                </a:cubicBezTo>
                <a:lnTo>
                  <a:pt x="0" y="16841"/>
                </a:lnTo>
                <a:cubicBezTo>
                  <a:pt x="184" y="16841"/>
                  <a:pt x="329" y="17123"/>
                  <a:pt x="329" y="17480"/>
                </a:cubicBezTo>
                <a:cubicBezTo>
                  <a:pt x="329" y="17836"/>
                  <a:pt x="184" y="18118"/>
                  <a:pt x="0" y="18118"/>
                </a:cubicBezTo>
                <a:lnTo>
                  <a:pt x="0" y="19085"/>
                </a:lnTo>
                <a:cubicBezTo>
                  <a:pt x="724" y="19085"/>
                  <a:pt x="1307" y="20206"/>
                  <a:pt x="1323" y="21600"/>
                </a:cubicBezTo>
                <a:lnTo>
                  <a:pt x="20277" y="21600"/>
                </a:lnTo>
                <a:cubicBezTo>
                  <a:pt x="20277" y="20175"/>
                  <a:pt x="20871" y="19032"/>
                  <a:pt x="21600" y="19032"/>
                </a:cubicBezTo>
                <a:lnTo>
                  <a:pt x="21600" y="18066"/>
                </a:lnTo>
                <a:cubicBezTo>
                  <a:pt x="21416" y="18066"/>
                  <a:pt x="21271" y="17784"/>
                  <a:pt x="21271" y="17427"/>
                </a:cubicBezTo>
                <a:cubicBezTo>
                  <a:pt x="21271" y="17071"/>
                  <a:pt x="21416" y="16789"/>
                  <a:pt x="21600" y="16789"/>
                </a:cubicBezTo>
                <a:lnTo>
                  <a:pt x="21600" y="15855"/>
                </a:lnTo>
                <a:cubicBezTo>
                  <a:pt x="21416" y="15855"/>
                  <a:pt x="21271" y="15573"/>
                  <a:pt x="21271" y="15217"/>
                </a:cubicBezTo>
                <a:cubicBezTo>
                  <a:pt x="21271" y="14860"/>
                  <a:pt x="21416" y="14578"/>
                  <a:pt x="21600" y="14578"/>
                </a:cubicBezTo>
                <a:lnTo>
                  <a:pt x="21600" y="13645"/>
                </a:lnTo>
                <a:cubicBezTo>
                  <a:pt x="21416" y="13645"/>
                  <a:pt x="21271" y="13362"/>
                  <a:pt x="21271" y="13006"/>
                </a:cubicBezTo>
                <a:cubicBezTo>
                  <a:pt x="21271" y="12650"/>
                  <a:pt x="21416" y="12367"/>
                  <a:pt x="21600" y="12367"/>
                </a:cubicBezTo>
                <a:lnTo>
                  <a:pt x="21600" y="11391"/>
                </a:lnTo>
                <a:cubicBezTo>
                  <a:pt x="21416" y="11391"/>
                  <a:pt x="21271" y="11109"/>
                  <a:pt x="21271" y="10753"/>
                </a:cubicBezTo>
                <a:cubicBezTo>
                  <a:pt x="21271" y="10396"/>
                  <a:pt x="21416" y="10114"/>
                  <a:pt x="21600" y="10114"/>
                </a:cubicBezTo>
                <a:lnTo>
                  <a:pt x="21600" y="9180"/>
                </a:lnTo>
                <a:cubicBezTo>
                  <a:pt x="21416" y="9180"/>
                  <a:pt x="21271" y="8898"/>
                  <a:pt x="21271" y="8542"/>
                </a:cubicBezTo>
                <a:cubicBezTo>
                  <a:pt x="21271" y="8185"/>
                  <a:pt x="21416" y="7900"/>
                  <a:pt x="21600" y="7900"/>
                </a:cubicBezTo>
                <a:lnTo>
                  <a:pt x="21600" y="6970"/>
                </a:lnTo>
                <a:cubicBezTo>
                  <a:pt x="21416" y="6970"/>
                  <a:pt x="21271" y="6684"/>
                  <a:pt x="21271" y="6328"/>
                </a:cubicBezTo>
                <a:cubicBezTo>
                  <a:pt x="21271" y="5971"/>
                  <a:pt x="21416" y="5689"/>
                  <a:pt x="21600" y="5689"/>
                </a:cubicBezTo>
                <a:lnTo>
                  <a:pt x="21600" y="4756"/>
                </a:lnTo>
                <a:cubicBezTo>
                  <a:pt x="21416" y="4756"/>
                  <a:pt x="21271" y="4473"/>
                  <a:pt x="21271" y="4117"/>
                </a:cubicBezTo>
                <a:cubicBezTo>
                  <a:pt x="21271" y="3771"/>
                  <a:pt x="21422" y="3478"/>
                  <a:pt x="21600" y="3478"/>
                </a:cubicBezTo>
                <a:lnTo>
                  <a:pt x="21600" y="2515"/>
                </a:lnTo>
                <a:cubicBezTo>
                  <a:pt x="20876" y="2515"/>
                  <a:pt x="20293" y="1394"/>
                  <a:pt x="20277" y="0"/>
                </a:cubicBezTo>
                <a:lnTo>
                  <a:pt x="1323" y="0"/>
                </a:lnTo>
                <a:close/>
                <a:moveTo>
                  <a:pt x="3111" y="2869"/>
                </a:moveTo>
                <a:lnTo>
                  <a:pt x="18494" y="2869"/>
                </a:lnTo>
                <a:cubicBezTo>
                  <a:pt x="19083" y="2869"/>
                  <a:pt x="19563" y="3803"/>
                  <a:pt x="19563" y="4946"/>
                </a:cubicBezTo>
                <a:lnTo>
                  <a:pt x="19563" y="16651"/>
                </a:lnTo>
                <a:lnTo>
                  <a:pt x="19558" y="16651"/>
                </a:lnTo>
                <a:cubicBezTo>
                  <a:pt x="19558" y="17794"/>
                  <a:pt x="19078" y="18728"/>
                  <a:pt x="18489" y="18728"/>
                </a:cubicBezTo>
                <a:lnTo>
                  <a:pt x="3111" y="18728"/>
                </a:lnTo>
                <a:cubicBezTo>
                  <a:pt x="2522" y="18728"/>
                  <a:pt x="2042" y="17794"/>
                  <a:pt x="2042" y="16651"/>
                </a:cubicBezTo>
                <a:lnTo>
                  <a:pt x="2042" y="4946"/>
                </a:lnTo>
                <a:cubicBezTo>
                  <a:pt x="2042" y="3803"/>
                  <a:pt x="2522" y="2869"/>
                  <a:pt x="3111" y="2869"/>
                </a:cubicBezTo>
                <a:close/>
                <a:moveTo>
                  <a:pt x="3111" y="3521"/>
                </a:moveTo>
                <a:cubicBezTo>
                  <a:pt x="2706" y="3521"/>
                  <a:pt x="2377" y="4160"/>
                  <a:pt x="2377" y="4946"/>
                </a:cubicBezTo>
                <a:lnTo>
                  <a:pt x="2377" y="16641"/>
                </a:lnTo>
                <a:cubicBezTo>
                  <a:pt x="2377" y="17427"/>
                  <a:pt x="2706" y="18066"/>
                  <a:pt x="3111" y="18066"/>
                </a:cubicBezTo>
                <a:lnTo>
                  <a:pt x="4959" y="18066"/>
                </a:lnTo>
                <a:lnTo>
                  <a:pt x="4959" y="3521"/>
                </a:lnTo>
                <a:lnTo>
                  <a:pt x="3111" y="3521"/>
                </a:lnTo>
                <a:close/>
                <a:moveTo>
                  <a:pt x="5288" y="3521"/>
                </a:moveTo>
                <a:lnTo>
                  <a:pt x="5288" y="18066"/>
                </a:lnTo>
                <a:lnTo>
                  <a:pt x="16312" y="18066"/>
                </a:lnTo>
                <a:lnTo>
                  <a:pt x="16312" y="3521"/>
                </a:lnTo>
                <a:lnTo>
                  <a:pt x="5288" y="3521"/>
                </a:lnTo>
                <a:close/>
                <a:moveTo>
                  <a:pt x="16641" y="3521"/>
                </a:moveTo>
                <a:lnTo>
                  <a:pt x="16641" y="18066"/>
                </a:lnTo>
                <a:lnTo>
                  <a:pt x="18489" y="18066"/>
                </a:lnTo>
                <a:cubicBezTo>
                  <a:pt x="18894" y="18066"/>
                  <a:pt x="19223" y="17427"/>
                  <a:pt x="19223" y="16641"/>
                </a:cubicBezTo>
                <a:lnTo>
                  <a:pt x="19223" y="4946"/>
                </a:lnTo>
                <a:cubicBezTo>
                  <a:pt x="19223" y="4160"/>
                  <a:pt x="18894" y="3521"/>
                  <a:pt x="18489" y="3521"/>
                </a:cubicBezTo>
                <a:lnTo>
                  <a:pt x="16641" y="3521"/>
                </a:lnTo>
                <a:close/>
              </a:path>
            </a:pathLst>
          </a:custGeom>
          <a:solidFill>
            <a:srgbClr val="ED7233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189" name="快门"/>
          <p:cNvSpPr/>
          <p:nvPr/>
        </p:nvSpPr>
        <p:spPr>
          <a:xfrm>
            <a:off x="6939241" y="4634035"/>
            <a:ext cx="524795" cy="524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9683" y="0"/>
                  <a:pt x="8604" y="169"/>
                  <a:pt x="7590" y="484"/>
                </a:cubicBezTo>
                <a:cubicBezTo>
                  <a:pt x="6863" y="2032"/>
                  <a:pt x="5709" y="5429"/>
                  <a:pt x="7045" y="9518"/>
                </a:cubicBezTo>
                <a:lnTo>
                  <a:pt x="8792" y="7302"/>
                </a:lnTo>
                <a:cubicBezTo>
                  <a:pt x="11466" y="3672"/>
                  <a:pt x="14927" y="2482"/>
                  <a:pt x="17201" y="2103"/>
                </a:cubicBezTo>
                <a:cubicBezTo>
                  <a:pt x="15409" y="782"/>
                  <a:pt x="13196" y="0"/>
                  <a:pt x="10800" y="0"/>
                </a:cubicBezTo>
                <a:close/>
                <a:moveTo>
                  <a:pt x="6731" y="795"/>
                </a:moveTo>
                <a:cubicBezTo>
                  <a:pt x="3636" y="2055"/>
                  <a:pt x="1257" y="4709"/>
                  <a:pt x="375" y="7978"/>
                </a:cubicBezTo>
                <a:cubicBezTo>
                  <a:pt x="2737" y="11561"/>
                  <a:pt x="5999" y="12779"/>
                  <a:pt x="7908" y="13191"/>
                </a:cubicBezTo>
                <a:cubicBezTo>
                  <a:pt x="7698" y="12730"/>
                  <a:pt x="7440" y="12174"/>
                  <a:pt x="7307" y="11920"/>
                </a:cubicBezTo>
                <a:cubicBezTo>
                  <a:pt x="7218" y="11752"/>
                  <a:pt x="7099" y="11472"/>
                  <a:pt x="6983" y="11183"/>
                </a:cubicBezTo>
                <a:cubicBezTo>
                  <a:pt x="4953" y="6729"/>
                  <a:pt x="5895" y="2858"/>
                  <a:pt x="6731" y="795"/>
                </a:cubicBezTo>
                <a:close/>
                <a:moveTo>
                  <a:pt x="17908" y="2673"/>
                </a:moveTo>
                <a:cubicBezTo>
                  <a:pt x="15922" y="2904"/>
                  <a:pt x="12483" y="3807"/>
                  <a:pt x="9744" y="7162"/>
                </a:cubicBezTo>
                <a:cubicBezTo>
                  <a:pt x="10018" y="7190"/>
                  <a:pt x="10346" y="7222"/>
                  <a:pt x="10697" y="7255"/>
                </a:cubicBezTo>
                <a:cubicBezTo>
                  <a:pt x="11486" y="7328"/>
                  <a:pt x="12003" y="7394"/>
                  <a:pt x="12346" y="7449"/>
                </a:cubicBezTo>
                <a:cubicBezTo>
                  <a:pt x="17485" y="8250"/>
                  <a:pt x="20224" y="11534"/>
                  <a:pt x="21322" y="13233"/>
                </a:cubicBezTo>
                <a:cubicBezTo>
                  <a:pt x="21502" y="12451"/>
                  <a:pt x="21600" y="11637"/>
                  <a:pt x="21600" y="10800"/>
                </a:cubicBezTo>
                <a:cubicBezTo>
                  <a:pt x="21600" y="7558"/>
                  <a:pt x="20169" y="4653"/>
                  <a:pt x="17908" y="2673"/>
                </a:cubicBezTo>
                <a:close/>
                <a:moveTo>
                  <a:pt x="13308" y="8319"/>
                </a:moveTo>
                <a:lnTo>
                  <a:pt x="13907" y="9853"/>
                </a:lnTo>
                <a:cubicBezTo>
                  <a:pt x="14109" y="10307"/>
                  <a:pt x="14283" y="10754"/>
                  <a:pt x="14430" y="11193"/>
                </a:cubicBezTo>
                <a:lnTo>
                  <a:pt x="14464" y="11278"/>
                </a:lnTo>
                <a:lnTo>
                  <a:pt x="14459" y="11284"/>
                </a:lnTo>
                <a:cubicBezTo>
                  <a:pt x="15895" y="15672"/>
                  <a:pt x="14705" y="19272"/>
                  <a:pt x="13750" y="21188"/>
                </a:cubicBezTo>
                <a:cubicBezTo>
                  <a:pt x="17219" y="20205"/>
                  <a:pt x="19977" y="17534"/>
                  <a:pt x="21079" y="14116"/>
                </a:cubicBezTo>
                <a:cubicBezTo>
                  <a:pt x="20408" y="12922"/>
                  <a:pt x="18101" y="9475"/>
                  <a:pt x="13308" y="8319"/>
                </a:cubicBezTo>
                <a:close/>
                <a:moveTo>
                  <a:pt x="176" y="8866"/>
                </a:moveTo>
                <a:cubicBezTo>
                  <a:pt x="62" y="9494"/>
                  <a:pt x="0" y="10139"/>
                  <a:pt x="0" y="10800"/>
                </a:cubicBezTo>
                <a:cubicBezTo>
                  <a:pt x="0" y="13806"/>
                  <a:pt x="1228" y="16524"/>
                  <a:pt x="3210" y="18482"/>
                </a:cubicBezTo>
                <a:cubicBezTo>
                  <a:pt x="5360" y="18248"/>
                  <a:pt x="8551" y="17337"/>
                  <a:pt x="11239" y="14266"/>
                </a:cubicBezTo>
                <a:cubicBezTo>
                  <a:pt x="11019" y="14250"/>
                  <a:pt x="10811" y="14234"/>
                  <a:pt x="10700" y="14224"/>
                </a:cubicBezTo>
                <a:cubicBezTo>
                  <a:pt x="10631" y="14217"/>
                  <a:pt x="10547" y="14208"/>
                  <a:pt x="10454" y="14199"/>
                </a:cubicBezTo>
                <a:cubicBezTo>
                  <a:pt x="9747" y="14139"/>
                  <a:pt x="9260" y="14076"/>
                  <a:pt x="8999" y="14038"/>
                </a:cubicBezTo>
                <a:lnTo>
                  <a:pt x="8961" y="14035"/>
                </a:lnTo>
                <a:cubicBezTo>
                  <a:pt x="7546" y="13892"/>
                  <a:pt x="3254" y="13106"/>
                  <a:pt x="176" y="8866"/>
                </a:cubicBezTo>
                <a:close/>
                <a:moveTo>
                  <a:pt x="13957" y="11919"/>
                </a:moveTo>
                <a:lnTo>
                  <a:pt x="12432" y="13851"/>
                </a:lnTo>
                <a:lnTo>
                  <a:pt x="12437" y="13854"/>
                </a:lnTo>
                <a:cubicBezTo>
                  <a:pt x="9707" y="17479"/>
                  <a:pt x="6303" y="18696"/>
                  <a:pt x="3854" y="19069"/>
                </a:cubicBezTo>
                <a:cubicBezTo>
                  <a:pt x="5732" y="20648"/>
                  <a:pt x="8155" y="21600"/>
                  <a:pt x="10800" y="21600"/>
                </a:cubicBezTo>
                <a:cubicBezTo>
                  <a:pt x="11515" y="21600"/>
                  <a:pt x="12212" y="21528"/>
                  <a:pt x="12887" y="21396"/>
                </a:cubicBezTo>
                <a:cubicBezTo>
                  <a:pt x="13765" y="19837"/>
                  <a:pt x="15239" y="16329"/>
                  <a:pt x="13957" y="11919"/>
                </a:cubicBezTo>
                <a:close/>
              </a:path>
            </a:pathLst>
          </a:custGeom>
          <a:solidFill>
            <a:srgbClr val="ED7233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900"/>
          </a:p>
        </p:txBody>
      </p:sp>
      <p:sp>
        <p:nvSpPr>
          <p:cNvPr id="191" name="精准营销"/>
          <p:cNvSpPr txBox="1"/>
          <p:nvPr/>
        </p:nvSpPr>
        <p:spPr>
          <a:xfrm>
            <a:off x="2601972" y="5386216"/>
            <a:ext cx="666849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场景营销</a:t>
            </a:r>
            <a:endParaRPr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7" name="标题 1"/>
          <p:cNvSpPr txBox="1">
            <a:spLocks/>
          </p:cNvSpPr>
          <p:nvPr/>
        </p:nvSpPr>
        <p:spPr>
          <a:xfrm>
            <a:off x="369873" y="48816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rgbClr val="424242"/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Extralight"/>
              </a:rPr>
              <a:t>51club</a:t>
            </a:r>
            <a:r>
              <a:rPr lang="zh-CN" altLang="en-US" sz="2400" dirty="0">
                <a:solidFill>
                  <a:srgbClr val="424242"/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Extralight"/>
              </a:rPr>
              <a:t>能力</a:t>
            </a:r>
          </a:p>
        </p:txBody>
      </p:sp>
      <p:sp>
        <p:nvSpPr>
          <p:cNvPr id="49" name="矩形 48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42580" y="1645207"/>
            <a:ext cx="5306840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基于聚合码</a:t>
            </a:r>
            <a:r>
              <a:rPr kumimoji="1" lang="en-US" altLang="zh-CN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/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收银插件</a:t>
            </a:r>
            <a:r>
              <a:rPr kumimoji="1" lang="en-US" altLang="zh-CN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/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收款</a:t>
            </a:r>
            <a:r>
              <a:rPr kumimoji="1" lang="en-US" altLang="zh-CN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APP/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智能</a:t>
            </a:r>
            <a:r>
              <a:rPr kumimoji="1" lang="en-US" altLang="zh-CN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POS/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智能收款终端</a:t>
            </a:r>
            <a:r>
              <a:rPr kumimoji="1" lang="en-US" altLang="zh-CN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/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收款</a:t>
            </a:r>
            <a:r>
              <a:rPr kumimoji="1" lang="en-US" altLang="zh-CN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API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，</a:t>
            </a:r>
            <a:r>
              <a:rPr kumimoji="1" lang="en-US" altLang="zh-CN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51club</a:t>
            </a:r>
            <a:r>
              <a:rPr kumimoji="1" lang="zh-CN" altLang="en-US" sz="1300" dirty="0" smtClean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可以通过收款精准抓取用户数据，开展会员营销。</a:t>
            </a:r>
            <a:endParaRPr kumimoji="1" lang="zh-CN" altLang="en-US" sz="1300" dirty="0">
              <a:solidFill>
                <a:schemeClr val="bg2">
                  <a:lumMod val="2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3" name="电子会员卡"/>
          <p:cNvSpPr txBox="1"/>
          <p:nvPr/>
        </p:nvSpPr>
        <p:spPr>
          <a:xfrm>
            <a:off x="8762437" y="5305195"/>
            <a:ext cx="820738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预结算系统</a:t>
            </a:r>
            <a:endParaRPr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5" name="精准营销"/>
          <p:cNvSpPr txBox="1"/>
          <p:nvPr/>
        </p:nvSpPr>
        <p:spPr>
          <a:xfrm>
            <a:off x="4686299" y="5398916"/>
            <a:ext cx="666849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535353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数据分析</a:t>
            </a:r>
            <a:endParaRPr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4989" y="3172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267" y="2946192"/>
            <a:ext cx="668862" cy="6688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695" y="4638959"/>
            <a:ext cx="608056" cy="6080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71" y="4556641"/>
            <a:ext cx="809323" cy="8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333346" y="48841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rgbClr val="424242"/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Extralight"/>
              </a:rPr>
              <a:t>营销能力：会员卡储值</a:t>
            </a:r>
          </a:p>
        </p:txBody>
      </p:sp>
      <p:grpSp>
        <p:nvGrpSpPr>
          <p:cNvPr id="29" name="组 28"/>
          <p:cNvGrpSpPr/>
          <p:nvPr/>
        </p:nvGrpSpPr>
        <p:grpSpPr>
          <a:xfrm>
            <a:off x="1171134" y="3086164"/>
            <a:ext cx="1508864" cy="3066569"/>
            <a:chOff x="755291" y="2313770"/>
            <a:chExt cx="2008298" cy="4081604"/>
          </a:xfrm>
        </p:grpSpPr>
        <p:grpSp>
          <p:nvGrpSpPr>
            <p:cNvPr id="8" name="组 7"/>
            <p:cNvGrpSpPr/>
            <p:nvPr/>
          </p:nvGrpSpPr>
          <p:grpSpPr>
            <a:xfrm>
              <a:off x="755291" y="2313770"/>
              <a:ext cx="2008298" cy="4081604"/>
              <a:chOff x="1245090" y="2324225"/>
              <a:chExt cx="2008298" cy="4081604"/>
            </a:xfrm>
          </p:grpSpPr>
          <p:grpSp>
            <p:nvGrpSpPr>
              <p:cNvPr id="9" name="成组"/>
              <p:cNvGrpSpPr/>
              <p:nvPr/>
            </p:nvGrpSpPr>
            <p:grpSpPr>
              <a:xfrm>
                <a:off x="1245090" y="2324225"/>
                <a:ext cx="2008298" cy="4081604"/>
                <a:chOff x="0" y="0"/>
                <a:chExt cx="4860078" cy="9877476"/>
              </a:xfrm>
            </p:grpSpPr>
            <p:pic>
              <p:nvPicPr>
                <p:cNvPr id="11" name="图像" descr="图像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860079" cy="98774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" name="IMG_5457.PNG" descr="IMG_5457.PN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392" y="1211366"/>
                  <a:ext cx="4193294" cy="745474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2553" y="2809567"/>
                <a:ext cx="1798712" cy="3122467"/>
              </a:xfrm>
              <a:prstGeom prst="rect">
                <a:avLst/>
              </a:prstGeom>
            </p:spPr>
          </p:pic>
        </p:grpSp>
        <p:grpSp>
          <p:nvGrpSpPr>
            <p:cNvPr id="28" name="组 27"/>
            <p:cNvGrpSpPr/>
            <p:nvPr/>
          </p:nvGrpSpPr>
          <p:grpSpPr>
            <a:xfrm>
              <a:off x="852754" y="2754919"/>
              <a:ext cx="1877058" cy="3199306"/>
              <a:chOff x="4165600" y="0"/>
              <a:chExt cx="3985627" cy="6858000"/>
            </a:xfrm>
          </p:grpSpPr>
          <p:grpSp>
            <p:nvGrpSpPr>
              <p:cNvPr id="13" name="组 12"/>
              <p:cNvGrpSpPr/>
              <p:nvPr/>
            </p:nvGrpSpPr>
            <p:grpSpPr>
              <a:xfrm>
                <a:off x="5862225" y="2313770"/>
                <a:ext cx="2008298" cy="4081604"/>
                <a:chOff x="1245090" y="2324225"/>
                <a:chExt cx="2008298" cy="4081604"/>
              </a:xfrm>
            </p:grpSpPr>
            <p:grpSp>
              <p:nvGrpSpPr>
                <p:cNvPr id="14" name="成组"/>
                <p:cNvGrpSpPr/>
                <p:nvPr/>
              </p:nvGrpSpPr>
              <p:grpSpPr>
                <a:xfrm>
                  <a:off x="1245090" y="2324225"/>
                  <a:ext cx="2008298" cy="4081604"/>
                  <a:chOff x="0" y="0"/>
                  <a:chExt cx="4860078" cy="9877476"/>
                </a:xfrm>
              </p:grpSpPr>
              <p:pic>
                <p:nvPicPr>
                  <p:cNvPr id="16" name="图像" descr="图像"/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4860079" cy="987747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7" name="IMG_5457.PNG" descr="IMG_5457.PNG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3392" y="1211366"/>
                    <a:ext cx="4193294" cy="745474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2553" y="2809567"/>
                  <a:ext cx="1798712" cy="3122467"/>
                </a:xfrm>
                <a:prstGeom prst="rect">
                  <a:avLst/>
                </a:prstGeom>
              </p:spPr>
            </p:pic>
          </p:grp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5600" y="0"/>
                <a:ext cx="3855697" cy="6858000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/>
            </p:nvSpPr>
            <p:spPr>
              <a:xfrm>
                <a:off x="5753100" y="3175000"/>
                <a:ext cx="660400" cy="292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7043519" y="3175000"/>
                <a:ext cx="660400" cy="292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734103" y="3128091"/>
                <a:ext cx="1319665" cy="461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800" dirty="0" smtClean="0">
                    <a:solidFill>
                      <a:srgbClr val="ED7233"/>
                    </a:solidFill>
                    <a:latin typeface="+mj-lt"/>
                    <a:ea typeface="Microsoft YaHei" charset="-122"/>
                    <a:cs typeface="Microsoft YaHei" charset="-122"/>
                  </a:rPr>
                  <a:t>168</a:t>
                </a:r>
                <a:endParaRPr kumimoji="1" lang="zh-CN" altLang="en-US" sz="800" dirty="0">
                  <a:solidFill>
                    <a:srgbClr val="ED7233"/>
                  </a:solidFill>
                  <a:latin typeface="+mj-lt"/>
                  <a:ea typeface="Microsoft YaHei" charset="-122"/>
                  <a:cs typeface="Microsoft YaHei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124101" y="3124550"/>
                <a:ext cx="1027126" cy="461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800" dirty="0" smtClean="0">
                    <a:solidFill>
                      <a:srgbClr val="ED7233"/>
                    </a:solidFill>
                    <a:latin typeface="+mj-lt"/>
                    <a:ea typeface="Microsoft YaHei" charset="-122"/>
                    <a:cs typeface="Microsoft YaHei" charset="-122"/>
                  </a:rPr>
                  <a:t>5</a:t>
                </a:r>
                <a:endParaRPr kumimoji="1" lang="zh-CN" altLang="en-US" sz="800" dirty="0">
                  <a:solidFill>
                    <a:srgbClr val="ED7233"/>
                  </a:solidFill>
                  <a:latin typeface="+mj-lt"/>
                  <a:ea typeface="Microsoft YaHei" charset="-122"/>
                  <a:cs typeface="Microsoft YaHei" charset="-122"/>
                </a:endParaRPr>
              </a:p>
            </p:txBody>
          </p:sp>
        </p:grpSp>
      </p:grpSp>
      <p:grpSp>
        <p:nvGrpSpPr>
          <p:cNvPr id="34" name="组 33"/>
          <p:cNvGrpSpPr/>
          <p:nvPr/>
        </p:nvGrpSpPr>
        <p:grpSpPr>
          <a:xfrm>
            <a:off x="3487635" y="3086164"/>
            <a:ext cx="1508864" cy="3066569"/>
            <a:chOff x="3308758" y="2313770"/>
            <a:chExt cx="2008298" cy="4081604"/>
          </a:xfrm>
        </p:grpSpPr>
        <p:grpSp>
          <p:nvGrpSpPr>
            <p:cNvPr id="32" name="组 31"/>
            <p:cNvGrpSpPr/>
            <p:nvPr/>
          </p:nvGrpSpPr>
          <p:grpSpPr>
            <a:xfrm>
              <a:off x="3308758" y="2313770"/>
              <a:ext cx="2008298" cy="4081604"/>
              <a:chOff x="3308758" y="2313770"/>
              <a:chExt cx="2008298" cy="4081604"/>
            </a:xfrm>
          </p:grpSpPr>
          <p:grpSp>
            <p:nvGrpSpPr>
              <p:cNvPr id="18" name="组 17"/>
              <p:cNvGrpSpPr/>
              <p:nvPr/>
            </p:nvGrpSpPr>
            <p:grpSpPr>
              <a:xfrm>
                <a:off x="3308758" y="2313770"/>
                <a:ext cx="2008298" cy="4081604"/>
                <a:chOff x="1245090" y="2324225"/>
                <a:chExt cx="2008298" cy="4081604"/>
              </a:xfrm>
            </p:grpSpPr>
            <p:grpSp>
              <p:nvGrpSpPr>
                <p:cNvPr id="19" name="成组"/>
                <p:cNvGrpSpPr/>
                <p:nvPr/>
              </p:nvGrpSpPr>
              <p:grpSpPr>
                <a:xfrm>
                  <a:off x="1245090" y="2324225"/>
                  <a:ext cx="2008298" cy="4081604"/>
                  <a:chOff x="0" y="0"/>
                  <a:chExt cx="4860078" cy="9877476"/>
                </a:xfrm>
              </p:grpSpPr>
              <p:pic>
                <p:nvPicPr>
                  <p:cNvPr id="21" name="图像" descr="图像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4860079" cy="987747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2" name="IMG_5457.PNG" descr="IMG_5457.PNG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3392" y="1211366"/>
                    <a:ext cx="4193294" cy="745474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2553" y="2809567"/>
                  <a:ext cx="1798712" cy="3122467"/>
                </a:xfrm>
                <a:prstGeom prst="rect">
                  <a:avLst/>
                </a:prstGeom>
              </p:spPr>
            </p:pic>
          </p:grp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00400" y="2767619"/>
                <a:ext cx="1804533" cy="3199306"/>
              </a:xfrm>
              <a:prstGeom prst="rect">
                <a:avLst/>
              </a:prstGeom>
            </p:spPr>
          </p:pic>
          <p:sp>
            <p:nvSpPr>
              <p:cNvPr id="31" name="矩形 30"/>
              <p:cNvSpPr/>
              <p:nvPr/>
            </p:nvSpPr>
            <p:spPr>
              <a:xfrm>
                <a:off x="4318000" y="3517900"/>
                <a:ext cx="317500" cy="127000"/>
              </a:xfrm>
              <a:prstGeom prst="rect">
                <a:avLst/>
              </a:prstGeom>
              <a:solidFill>
                <a:srgbClr val="EC8E3C"/>
              </a:solidFill>
              <a:ln>
                <a:solidFill>
                  <a:srgbClr val="EC8E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4242549" y="3401224"/>
              <a:ext cx="747157" cy="36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 smtClean="0">
                  <a:solidFill>
                    <a:schemeClr val="bg1"/>
                  </a:solidFill>
                  <a:latin typeface="+mj-lt"/>
                  <a:ea typeface="Microsoft YaHei Light" charset="-122"/>
                  <a:cs typeface="Microsoft YaHei Light" charset="-122"/>
                </a:rPr>
                <a:t>168</a:t>
              </a:r>
              <a:endParaRPr kumimoji="1" lang="zh-CN" altLang="en-US" sz="1200" dirty="0">
                <a:solidFill>
                  <a:schemeClr val="bg1"/>
                </a:solidFill>
                <a:latin typeface="+mj-lt"/>
                <a:ea typeface="Microsoft YaHei Light" charset="-122"/>
                <a:cs typeface="Microsoft YaHei Light" charset="-122"/>
              </a:endParaRPr>
            </a:p>
          </p:txBody>
        </p:sp>
      </p:grpSp>
      <p:grpSp>
        <p:nvGrpSpPr>
          <p:cNvPr id="55" name="组 54"/>
          <p:cNvGrpSpPr/>
          <p:nvPr/>
        </p:nvGrpSpPr>
        <p:grpSpPr>
          <a:xfrm>
            <a:off x="9046786" y="4771305"/>
            <a:ext cx="3231023" cy="289699"/>
            <a:chOff x="8529177" y="4744854"/>
            <a:chExt cx="3231023" cy="289699"/>
          </a:xfrm>
        </p:grpSpPr>
        <p:sp>
          <p:nvSpPr>
            <p:cNvPr id="45" name="文本框 44"/>
            <p:cNvSpPr txBox="1"/>
            <p:nvPr/>
          </p:nvSpPr>
          <p:spPr>
            <a:xfrm>
              <a:off x="8877300" y="4744854"/>
              <a:ext cx="2882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dirty="0">
                  <a:solidFill>
                    <a:schemeClr val="bg2">
                      <a:lumMod val="50000"/>
                    </a:schemeClr>
                  </a:solidFill>
                  <a:latin typeface="Microsoft YaHei Light" charset="-122"/>
                  <a:ea typeface="Microsoft YaHei Light" charset="-122"/>
                  <a:cs typeface="Microsoft YaHei Light" charset="-122"/>
                </a:rPr>
                <a:t>储值赠送优惠券</a:t>
              </a: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9177" y="4776678"/>
              <a:ext cx="257875" cy="257875"/>
            </a:xfrm>
            <a:prstGeom prst="rect">
              <a:avLst/>
            </a:prstGeom>
          </p:spPr>
        </p:pic>
      </p:grpSp>
      <p:grpSp>
        <p:nvGrpSpPr>
          <p:cNvPr id="56" name="组 55"/>
          <p:cNvGrpSpPr/>
          <p:nvPr/>
        </p:nvGrpSpPr>
        <p:grpSpPr>
          <a:xfrm>
            <a:off x="9055615" y="5231321"/>
            <a:ext cx="3222194" cy="276999"/>
            <a:chOff x="8538006" y="5467436"/>
            <a:chExt cx="3222194" cy="276999"/>
          </a:xfrm>
        </p:grpSpPr>
        <p:sp>
          <p:nvSpPr>
            <p:cNvPr id="47" name="文本框 46"/>
            <p:cNvSpPr txBox="1"/>
            <p:nvPr/>
          </p:nvSpPr>
          <p:spPr>
            <a:xfrm>
              <a:off x="8877300" y="5467436"/>
              <a:ext cx="2882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dirty="0">
                  <a:solidFill>
                    <a:schemeClr val="bg2">
                      <a:lumMod val="50000"/>
                    </a:schemeClr>
                  </a:solidFill>
                  <a:latin typeface="Microsoft YaHei Light" charset="-122"/>
                  <a:ea typeface="Microsoft YaHei Light" charset="-122"/>
                  <a:cs typeface="Microsoft YaHei Light" charset="-122"/>
                </a:rPr>
                <a:t>储值赠送经验值</a:t>
              </a: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8006" y="5513180"/>
              <a:ext cx="213120" cy="213120"/>
            </a:xfrm>
            <a:prstGeom prst="rect">
              <a:avLst/>
            </a:prstGeom>
          </p:spPr>
        </p:pic>
      </p:grpSp>
      <p:grpSp>
        <p:nvGrpSpPr>
          <p:cNvPr id="53" name="组 52"/>
          <p:cNvGrpSpPr/>
          <p:nvPr/>
        </p:nvGrpSpPr>
        <p:grpSpPr>
          <a:xfrm>
            <a:off x="9046786" y="3817575"/>
            <a:ext cx="3231023" cy="305870"/>
            <a:chOff x="8529177" y="3350567"/>
            <a:chExt cx="3231023" cy="305870"/>
          </a:xfrm>
        </p:grpSpPr>
        <p:sp>
          <p:nvSpPr>
            <p:cNvPr id="46" name="文本框 45"/>
            <p:cNvSpPr txBox="1"/>
            <p:nvPr/>
          </p:nvSpPr>
          <p:spPr>
            <a:xfrm>
              <a:off x="8877300" y="3350567"/>
              <a:ext cx="2882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dirty="0">
                  <a:solidFill>
                    <a:schemeClr val="bg2">
                      <a:lumMod val="50000"/>
                    </a:schemeClr>
                  </a:solidFill>
                  <a:latin typeface="Microsoft YaHei Light" charset="-122"/>
                  <a:ea typeface="Microsoft YaHei Light" charset="-122"/>
                  <a:cs typeface="Microsoft YaHei Light" charset="-122"/>
                </a:rPr>
                <a:t>储值赠送余额</a:t>
              </a: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9177" y="3398562"/>
              <a:ext cx="257875" cy="257875"/>
            </a:xfrm>
            <a:prstGeom prst="rect">
              <a:avLst/>
            </a:prstGeom>
          </p:spPr>
        </p:pic>
      </p:grpSp>
      <p:grpSp>
        <p:nvGrpSpPr>
          <p:cNvPr id="54" name="组 53"/>
          <p:cNvGrpSpPr/>
          <p:nvPr/>
        </p:nvGrpSpPr>
        <p:grpSpPr>
          <a:xfrm>
            <a:off x="9046786" y="4292317"/>
            <a:ext cx="3231871" cy="316392"/>
            <a:chOff x="8553729" y="4047673"/>
            <a:chExt cx="3231871" cy="316392"/>
          </a:xfrm>
        </p:grpSpPr>
        <p:sp>
          <p:nvSpPr>
            <p:cNvPr id="48" name="文本框 47"/>
            <p:cNvSpPr txBox="1"/>
            <p:nvPr/>
          </p:nvSpPr>
          <p:spPr>
            <a:xfrm>
              <a:off x="8902700" y="4047673"/>
              <a:ext cx="2882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200" dirty="0">
                  <a:solidFill>
                    <a:schemeClr val="bg2">
                      <a:lumMod val="50000"/>
                    </a:schemeClr>
                  </a:solidFill>
                  <a:latin typeface="Microsoft YaHei Light" charset="-122"/>
                  <a:ea typeface="Microsoft YaHei Light" charset="-122"/>
                  <a:cs typeface="Microsoft YaHei Light" charset="-122"/>
                </a:rPr>
                <a:t>储值赠送积分</a:t>
              </a: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3729" y="4106190"/>
              <a:ext cx="257875" cy="257875"/>
            </a:xfrm>
            <a:prstGeom prst="rect">
              <a:avLst/>
            </a:prstGeom>
          </p:spPr>
        </p:pic>
      </p:grpSp>
      <p:sp>
        <p:nvSpPr>
          <p:cNvPr id="58" name="文本框 57"/>
          <p:cNvSpPr txBox="1"/>
          <p:nvPr/>
        </p:nvSpPr>
        <p:spPr>
          <a:xfrm>
            <a:off x="2259426" y="1662146"/>
            <a:ext cx="76909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会员无需到店，就可在微信和支付宝卡包中实现快速充值和自有权益查询，极大限度提升了消费体验。储值还可帮助商家快速沉淀资金，缓解运营压力并增强客户粘性，提高其消费频次。</a:t>
            </a:r>
          </a:p>
        </p:txBody>
      </p:sp>
      <p:grpSp>
        <p:nvGrpSpPr>
          <p:cNvPr id="75" name="组 74"/>
          <p:cNvGrpSpPr/>
          <p:nvPr/>
        </p:nvGrpSpPr>
        <p:grpSpPr>
          <a:xfrm>
            <a:off x="5815487" y="3086164"/>
            <a:ext cx="1508864" cy="3066569"/>
            <a:chOff x="5497394" y="2468563"/>
            <a:chExt cx="2008298" cy="4081604"/>
          </a:xfrm>
        </p:grpSpPr>
        <p:grpSp>
          <p:nvGrpSpPr>
            <p:cNvPr id="60" name="组 59"/>
            <p:cNvGrpSpPr/>
            <p:nvPr/>
          </p:nvGrpSpPr>
          <p:grpSpPr>
            <a:xfrm>
              <a:off x="5497394" y="2468563"/>
              <a:ext cx="2008298" cy="4081604"/>
              <a:chOff x="3308758" y="2313770"/>
              <a:chExt cx="2008298" cy="4081604"/>
            </a:xfrm>
          </p:grpSpPr>
          <p:grpSp>
            <p:nvGrpSpPr>
              <p:cNvPr id="65" name="成组"/>
              <p:cNvGrpSpPr/>
              <p:nvPr/>
            </p:nvGrpSpPr>
            <p:grpSpPr>
              <a:xfrm>
                <a:off x="3308758" y="2313770"/>
                <a:ext cx="2008298" cy="4081604"/>
                <a:chOff x="0" y="0"/>
                <a:chExt cx="4860078" cy="9877476"/>
              </a:xfrm>
            </p:grpSpPr>
            <p:pic>
              <p:nvPicPr>
                <p:cNvPr id="67" name="图像" descr="图像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860079" cy="98774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8" name="IMG_5457.PNG" descr="IMG_5457.PN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392" y="1211366"/>
                  <a:ext cx="4193294" cy="745474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64" name="矩形 63"/>
              <p:cNvSpPr/>
              <p:nvPr/>
            </p:nvSpPr>
            <p:spPr>
              <a:xfrm>
                <a:off x="4318000" y="3517900"/>
                <a:ext cx="317500" cy="127000"/>
              </a:xfrm>
              <a:prstGeom prst="rect">
                <a:avLst/>
              </a:prstGeom>
              <a:solidFill>
                <a:srgbClr val="EC8E3C"/>
              </a:solidFill>
              <a:ln>
                <a:solidFill>
                  <a:srgbClr val="EC8E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1736" y="2927996"/>
              <a:ext cx="1799611" cy="3199306"/>
            </a:xfrm>
            <a:prstGeom prst="rect">
              <a:avLst/>
            </a:prstGeom>
          </p:spPr>
        </p:pic>
        <p:sp>
          <p:nvSpPr>
            <p:cNvPr id="70" name="矩形 69"/>
            <p:cNvSpPr/>
            <p:nvPr/>
          </p:nvSpPr>
          <p:spPr>
            <a:xfrm>
              <a:off x="6070791" y="5212702"/>
              <a:ext cx="206256" cy="94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945433" y="5163285"/>
              <a:ext cx="802121" cy="225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ea typeface="Microsoft YaHei Light" charset="-122"/>
                  <a:cs typeface="Microsoft YaHei Light" charset="-122"/>
                </a:rPr>
                <a:t>+0.01</a:t>
              </a:r>
              <a:endParaRPr kumimoji="1" lang="zh-CN" altLang="en-US" sz="500" dirty="0">
                <a:solidFill>
                  <a:schemeClr val="bg2">
                    <a:lumMod val="50000"/>
                  </a:schemeClr>
                </a:solidFill>
                <a:latin typeface="+mj-lt"/>
                <a:ea typeface="Microsoft YaHei Light" charset="-122"/>
                <a:cs typeface="Microsoft YaHei Light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6070791" y="5411661"/>
              <a:ext cx="151254" cy="1228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5955877" y="5348883"/>
              <a:ext cx="802121" cy="225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ea typeface="Microsoft YaHei Light" charset="-122"/>
                  <a:cs typeface="Microsoft YaHei Light" charset="-122"/>
                </a:rPr>
                <a:t>0.01</a:t>
              </a:r>
              <a:endParaRPr kumimoji="1" lang="zh-CN" altLang="en-US" sz="500" dirty="0">
                <a:solidFill>
                  <a:schemeClr val="bg2">
                    <a:lumMod val="50000"/>
                  </a:schemeClr>
                </a:solidFill>
                <a:latin typeface="+mj-lt"/>
                <a:ea typeface="Microsoft YaHei Light" charset="-122"/>
                <a:cs typeface="Microsoft YaHei Light" charset="-122"/>
              </a:endParaRPr>
            </a:p>
          </p:txBody>
        </p:sp>
      </p:grpSp>
      <p:pic>
        <p:nvPicPr>
          <p:cNvPr id="77" name="图片 7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移动支付的竞争进入“下半场”"/>
          <p:cNvSpPr txBox="1"/>
          <p:nvPr/>
        </p:nvSpPr>
        <p:spPr>
          <a:xfrm>
            <a:off x="415612" y="494473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营销能力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: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>
                <a:latin typeface="Microsoft YaHei Light" charset="-122"/>
                <a:ea typeface="Microsoft YaHei Light" charset="-122"/>
                <a:cs typeface="Microsoft YaHei Light" charset="-122"/>
              </a:rPr>
              <a:t>电子优惠券</a:t>
            </a:r>
          </a:p>
        </p:txBody>
      </p:sp>
      <p:pic>
        <p:nvPicPr>
          <p:cNvPr id="343" name="屏幕快照 2017-07-27 下午6.23.38.png" descr="屏幕快照 2017-07-27 下午6.23.3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12" y="3218819"/>
            <a:ext cx="1514180" cy="2987324"/>
          </a:xfrm>
          <a:prstGeom prst="rect">
            <a:avLst/>
          </a:prstGeom>
          <a:ln w="25400">
            <a:solidFill>
              <a:srgbClr val="D5D5D5"/>
            </a:solidFill>
            <a:miter lim="400000"/>
          </a:ln>
        </p:spPr>
      </p:pic>
      <p:grpSp>
        <p:nvGrpSpPr>
          <p:cNvPr id="7" name="组 6"/>
          <p:cNvGrpSpPr/>
          <p:nvPr/>
        </p:nvGrpSpPr>
        <p:grpSpPr>
          <a:xfrm>
            <a:off x="4686332" y="3251954"/>
            <a:ext cx="1468594" cy="2984726"/>
            <a:chOff x="4889385" y="2949882"/>
            <a:chExt cx="1550187" cy="3150553"/>
          </a:xfrm>
        </p:grpSpPr>
        <p:pic>
          <p:nvPicPr>
            <p:cNvPr id="346" name="成组" descr="成组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9385" y="2949882"/>
              <a:ext cx="1550187" cy="31505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7" name="图像" descr="图像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9689" y="3330250"/>
              <a:ext cx="1355343" cy="240949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7" name="矩形 26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2836015" y="3251954"/>
            <a:ext cx="1468595" cy="2984726"/>
            <a:chOff x="2876469" y="2967811"/>
            <a:chExt cx="1550188" cy="3150553"/>
          </a:xfrm>
        </p:grpSpPr>
        <p:pic>
          <p:nvPicPr>
            <p:cNvPr id="341" name="成组" descr="成组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6469" y="2967811"/>
              <a:ext cx="1550188" cy="31505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2" name="IMG_3709.PNG" descr="IMG_3709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3891" y="3331988"/>
              <a:ext cx="1355343" cy="24094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3891" y="3331988"/>
              <a:ext cx="1372172" cy="242045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087971" y="1655943"/>
            <a:ext cx="10017271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基于</a:t>
            </a:r>
            <a:r>
              <a:rPr kumimoji="1" lang="en-US" altLang="zh-CN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51club</a:t>
            </a: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后台沉淀的大量消费数据，商家可精准捕捉到适配人群并向其定向推送各类优惠券，</a:t>
            </a:r>
            <a:endParaRPr kumimoji="1" lang="en-US" altLang="zh-CN" sz="1300" dirty="0">
              <a:solidFill>
                <a:schemeClr val="bg2">
                  <a:lumMod val="2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  <a:sym typeface="Lantinghei SC Demibold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从而在短时间内快速高效地实现拉新</a:t>
            </a:r>
            <a:r>
              <a:rPr kumimoji="1" lang="en-US" altLang="zh-CN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/</a:t>
            </a: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促活</a:t>
            </a:r>
            <a:r>
              <a:rPr kumimoji="1" lang="en-US" altLang="zh-CN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/</a:t>
            </a:r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  <a:sym typeface="Lantinghei SC Demibold"/>
              </a:rPr>
              <a:t>提升客单价。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649933" y="319729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社交分享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985412" y="4419744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线上渠道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405706" y="4419745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线下渠道</a:t>
            </a:r>
            <a:endParaRPr kumimoji="1" lang="zh-CN" altLang="en-US" sz="1200" dirty="0"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8567161" y="3129702"/>
            <a:ext cx="914965" cy="440826"/>
          </a:xfrm>
          <a:prstGeom prst="frame">
            <a:avLst>
              <a:gd name="adj1" fmla="val 2296"/>
            </a:avLst>
          </a:prstGeom>
          <a:solidFill>
            <a:srgbClr val="ED7233"/>
          </a:solidFill>
          <a:ln>
            <a:solidFill>
              <a:srgbClr val="ED72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5" name="框架 54"/>
          <p:cNvSpPr/>
          <p:nvPr/>
        </p:nvSpPr>
        <p:spPr>
          <a:xfrm>
            <a:off x="7340066" y="4344918"/>
            <a:ext cx="914965" cy="440826"/>
          </a:xfrm>
          <a:prstGeom prst="frame">
            <a:avLst>
              <a:gd name="adj1" fmla="val 2296"/>
            </a:avLst>
          </a:prstGeom>
          <a:solidFill>
            <a:srgbClr val="ED7233"/>
          </a:solidFill>
          <a:ln>
            <a:solidFill>
              <a:srgbClr val="ED72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7" name="框架 56"/>
          <p:cNvSpPr/>
          <p:nvPr/>
        </p:nvSpPr>
        <p:spPr>
          <a:xfrm>
            <a:off x="9928038" y="4323146"/>
            <a:ext cx="914965" cy="440826"/>
          </a:xfrm>
          <a:prstGeom prst="frame">
            <a:avLst>
              <a:gd name="adj1" fmla="val 2296"/>
            </a:avLst>
          </a:prstGeom>
          <a:solidFill>
            <a:srgbClr val="ED7233"/>
          </a:solidFill>
          <a:ln>
            <a:solidFill>
              <a:srgbClr val="ED72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15" name="直线箭头连接符 14"/>
          <p:cNvCxnSpPr/>
          <p:nvPr/>
        </p:nvCxnSpPr>
        <p:spPr>
          <a:xfrm flipV="1">
            <a:off x="7960996" y="3574405"/>
            <a:ext cx="489857" cy="57042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 flipH="1">
            <a:off x="7705744" y="3359935"/>
            <a:ext cx="698461" cy="81341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 flipH="1" flipV="1">
            <a:off x="9658840" y="3541947"/>
            <a:ext cx="489857" cy="60007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9722340" y="3384122"/>
            <a:ext cx="653143" cy="80180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/>
          <p:cNvCxnSpPr/>
          <p:nvPr/>
        </p:nvCxnSpPr>
        <p:spPr>
          <a:xfrm>
            <a:off x="8439849" y="4543559"/>
            <a:ext cx="137160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/>
          <p:cNvCxnSpPr/>
          <p:nvPr/>
        </p:nvCxnSpPr>
        <p:spPr>
          <a:xfrm flipH="1">
            <a:off x="8386526" y="4684043"/>
            <a:ext cx="1414037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074311" y="5170123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支付成功页</a:t>
            </a:r>
            <a:endParaRPr kumimoji="1" lang="en-US" altLang="zh-CN" sz="10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小程序入口</a:t>
            </a:r>
            <a:endParaRPr kumimoji="1" lang="en-US" altLang="zh-CN" sz="10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公众号菜单</a:t>
            </a:r>
            <a:endParaRPr kumimoji="1" lang="en-US" altLang="zh-CN" sz="10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模板消息</a:t>
            </a:r>
            <a:endParaRPr kumimoji="1" lang="zh-CN" altLang="en-US" sz="10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80668" y="5196834"/>
            <a:ext cx="921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物料</a:t>
            </a:r>
            <a:endParaRPr kumimoji="1" lang="en-US" altLang="zh-CN" sz="10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货架</a:t>
            </a:r>
            <a:endParaRPr kumimoji="1" lang="en-US" altLang="zh-CN" sz="10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导购员</a:t>
            </a:r>
            <a:endParaRPr kumimoji="1" lang="en-US" altLang="zh-CN" sz="10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000" dirty="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收银员</a:t>
            </a:r>
            <a:endParaRPr kumimoji="1" lang="en-US" altLang="zh-CN" sz="1000" dirty="0" smtClean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endParaRPr kumimoji="1" lang="zh-CN" altLang="en-US" sz="10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694607" y="2823289"/>
            <a:ext cx="921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smtClean="0">
                <a:solidFill>
                  <a:schemeClr val="bg2">
                    <a:lumMod val="50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裂变传播</a:t>
            </a:r>
            <a:endParaRPr kumimoji="1" lang="zh-CN" altLang="en-US" sz="1000" dirty="0">
              <a:solidFill>
                <a:schemeClr val="bg2">
                  <a:lumMod val="50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cxnSp>
        <p:nvCxnSpPr>
          <p:cNvPr id="77" name="直线箭头连接符 76"/>
          <p:cNvCxnSpPr/>
          <p:nvPr/>
        </p:nvCxnSpPr>
        <p:spPr>
          <a:xfrm>
            <a:off x="7807344" y="4876800"/>
            <a:ext cx="0" cy="254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80"/>
          <p:cNvCxnSpPr/>
          <p:nvPr/>
        </p:nvCxnSpPr>
        <p:spPr>
          <a:xfrm>
            <a:off x="10385520" y="4864100"/>
            <a:ext cx="0" cy="254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框架 34"/>
          <p:cNvSpPr/>
          <p:nvPr/>
        </p:nvSpPr>
        <p:spPr>
          <a:xfrm>
            <a:off x="7349533" y="5171376"/>
            <a:ext cx="951327" cy="1065532"/>
          </a:xfrm>
          <a:prstGeom prst="frame">
            <a:avLst>
              <a:gd name="adj1" fmla="val 364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3" name="框架 82"/>
          <p:cNvSpPr/>
          <p:nvPr/>
        </p:nvSpPr>
        <p:spPr>
          <a:xfrm>
            <a:off x="9985412" y="5171376"/>
            <a:ext cx="951327" cy="1065532"/>
          </a:xfrm>
          <a:prstGeom prst="frame">
            <a:avLst>
              <a:gd name="adj1" fmla="val 364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508991" y="3385420"/>
            <a:ext cx="3763818" cy="265558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3792977" y="3205495"/>
            <a:ext cx="1165105" cy="371881"/>
          </a:xfrm>
          <a:prstGeom prst="round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2" name="移动支付的竞争进入“下半场”"/>
          <p:cNvSpPr txBox="1"/>
          <p:nvPr/>
        </p:nvSpPr>
        <p:spPr>
          <a:xfrm>
            <a:off x="428624" y="465552"/>
            <a:ext cx="970219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6400">
                <a:solidFill>
                  <a:srgbClr val="424242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营销能力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:</a:t>
            </a:r>
            <a:r>
              <a:rPr lang="zh-CN" altLang="en-US"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 </a:t>
            </a:r>
            <a:r>
              <a:rPr sz="2400" dirty="0" smtClean="0">
                <a:latin typeface="Microsoft YaHei Light" charset="-122"/>
                <a:ea typeface="Microsoft YaHei Light" charset="-122"/>
                <a:cs typeface="Microsoft YaHei Light" charset="-122"/>
              </a:rPr>
              <a:t>电子</a:t>
            </a:r>
            <a:r>
              <a:rPr sz="2400" dirty="0">
                <a:latin typeface="Microsoft YaHei Light" charset="-122"/>
                <a:ea typeface="Microsoft YaHei Light" charset="-122"/>
                <a:cs typeface="Microsoft YaHei Light" charset="-122"/>
              </a:rPr>
              <a:t>DM</a:t>
            </a:r>
          </a:p>
        </p:txBody>
      </p:sp>
      <p:sp>
        <p:nvSpPr>
          <p:cNvPr id="376" name="优惠券海报,简约实用，常规营销的AK-47"/>
          <p:cNvSpPr txBox="1"/>
          <p:nvPr/>
        </p:nvSpPr>
        <p:spPr>
          <a:xfrm>
            <a:off x="581880" y="1618017"/>
            <a:ext cx="11042457" cy="61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lnSpc>
                <a:spcPct val="150000"/>
              </a:lnSpc>
              <a:defRPr sz="4400">
                <a:solidFill>
                  <a:srgbClr val="12BE8E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algn="ctr" defTabSz="914400"/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只需一个二维码，即可集成海量单品电子优惠券，无需人工印刷分发，快捷上手，简单实用。 </a:t>
            </a:r>
            <a:endParaRPr kumimoji="1" lang="en-US" altLang="zh-CN" sz="1300" dirty="0">
              <a:solidFill>
                <a:schemeClr val="bg2">
                  <a:lumMod val="2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  <a:p>
            <a:pPr algn="ctr" defTabSz="914400"/>
            <a:r>
              <a:rPr kumimoji="1" lang="zh-CN" altLang="en-US" sz="1300" dirty="0">
                <a:solidFill>
                  <a:schemeClr val="bg2">
                    <a:lumMod val="2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是商家日常联合多品牌进行销库存，打爆品，增销量的利器。</a:t>
            </a:r>
            <a:endParaRPr kumimoji="1" lang="en-US" altLang="zh-CN" sz="1300" dirty="0">
              <a:solidFill>
                <a:schemeClr val="bg2">
                  <a:lumMod val="2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315113"/>
            <a:ext cx="257175" cy="685800"/>
          </a:xfrm>
          <a:prstGeom prst="rect">
            <a:avLst/>
          </a:prstGeom>
          <a:solidFill>
            <a:srgbClr val="ED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9297956" y="3285970"/>
            <a:ext cx="1397141" cy="2839508"/>
            <a:chOff x="6333459" y="1366224"/>
            <a:chExt cx="2475120" cy="5030360"/>
          </a:xfrm>
        </p:grpSpPr>
        <p:grpSp>
          <p:nvGrpSpPr>
            <p:cNvPr id="370" name="成组"/>
            <p:cNvGrpSpPr/>
            <p:nvPr/>
          </p:nvGrpSpPr>
          <p:grpSpPr>
            <a:xfrm>
              <a:off x="6333459" y="1366224"/>
              <a:ext cx="2475120" cy="5030360"/>
              <a:chOff x="0" y="0"/>
              <a:chExt cx="4950238" cy="10060715"/>
            </a:xfrm>
          </p:grpSpPr>
          <p:pic>
            <p:nvPicPr>
              <p:cNvPr id="368" name="图像" descr="图像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950239" cy="100607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69" name="IMG_5457.PNG" descr="IMG_5457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9576" y="1233838"/>
                <a:ext cx="4271086" cy="75930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4955" y="1991162"/>
              <a:ext cx="2177529" cy="3871161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1728057" y="5540056"/>
            <a:ext cx="2085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推出新品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28057" y="4446796"/>
            <a:ext cx="2908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快速吸引</a:t>
            </a: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人气，增加</a:t>
            </a: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客流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728057" y="5746930"/>
            <a:ext cx="2908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底价吸引顾客购买，让</a:t>
            </a: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顾客快速认识新品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728057" y="4191849"/>
            <a:ext cx="2085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销售量下滑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728057" y="3825092"/>
            <a:ext cx="2908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吸引顾客到</a:t>
            </a: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店消费，</a:t>
            </a: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提升销售额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3" y="421855"/>
            <a:ext cx="1125274" cy="296166"/>
          </a:xfrm>
          <a:prstGeom prst="rect">
            <a:avLst/>
          </a:prstGeom>
        </p:spPr>
      </p:pic>
      <p:sp>
        <p:nvSpPr>
          <p:cNvPr id="33" name="TextBox 14"/>
          <p:cNvSpPr txBox="1"/>
          <p:nvPr/>
        </p:nvSpPr>
        <p:spPr>
          <a:xfrm>
            <a:off x="1728057" y="5146112"/>
            <a:ext cx="445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帮助商家增加和顾客的有效互动形成可持续关系</a:t>
            </a:r>
          </a:p>
          <a:p>
            <a:endParaRPr kumimoji="1" lang="en-US" altLang="zh-CN" sz="900" dirty="0">
              <a:solidFill>
                <a:srgbClr val="ED7233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36" name="组 35"/>
          <p:cNvGrpSpPr/>
          <p:nvPr/>
        </p:nvGrpSpPr>
        <p:grpSpPr>
          <a:xfrm>
            <a:off x="6857641" y="3285970"/>
            <a:ext cx="1712638" cy="2836235"/>
            <a:chOff x="6551043" y="2061826"/>
            <a:chExt cx="2507473" cy="415253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1673" y="2326316"/>
              <a:ext cx="2484525" cy="3871161"/>
            </a:xfrm>
            <a:prstGeom prst="rect">
              <a:avLst/>
            </a:prstGeom>
          </p:spPr>
        </p:pic>
        <p:sp>
          <p:nvSpPr>
            <p:cNvPr id="38" name="框架 37"/>
            <p:cNvSpPr/>
            <p:nvPr/>
          </p:nvSpPr>
          <p:spPr>
            <a:xfrm>
              <a:off x="6551043" y="2061826"/>
              <a:ext cx="2507473" cy="4152530"/>
            </a:xfrm>
            <a:prstGeom prst="frame">
              <a:avLst>
                <a:gd name="adj1" fmla="val 1198"/>
              </a:avLst>
            </a:prstGeom>
            <a:solidFill>
              <a:srgbClr val="ED7233"/>
            </a:solidFill>
            <a:ln>
              <a:solidFill>
                <a:srgbClr val="ED72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728057" y="4884502"/>
            <a:ext cx="2085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逢年过节</a:t>
            </a:r>
            <a:endParaRPr kumimoji="1" lang="zh-CN" altLang="en-US" sz="11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28057" y="3562155"/>
            <a:ext cx="1247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新店开业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77130" y="3226896"/>
            <a:ext cx="230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使用场景</a:t>
            </a:r>
            <a:endParaRPr kumimoji="1" lang="zh-CN" altLang="en-US" sz="1600" b="1" dirty="0">
              <a:solidFill>
                <a:schemeClr val="bg1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65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7324</TotalTime>
  <Words>2001</Words>
  <Application>Microsoft Macintosh PowerPoint</Application>
  <PresentationFormat>宽屏</PresentationFormat>
  <Paragraphs>217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DengXian</vt:lpstr>
      <vt:lpstr>DengXian Light</vt:lpstr>
      <vt:lpstr>Lantinghei SC Demibold</vt:lpstr>
      <vt:lpstr>Lantinghei SC Extralight</vt:lpstr>
      <vt:lpstr>Microsoft YaHei</vt:lpstr>
      <vt:lpstr>Microsoft YaHei Light</vt:lpstr>
      <vt:lpstr>宋体</vt:lpstr>
      <vt:lpstr>微软雅黑</vt:lpstr>
      <vt:lpstr>Arial</vt:lpstr>
      <vt:lpstr>Office 主题</vt:lpstr>
      <vt:lpstr>PowerPoint 演示文稿</vt:lpstr>
      <vt:lpstr>公司介绍</vt:lpstr>
      <vt:lpstr>市场趋势</vt:lpstr>
      <vt:lpstr>行业趋势</vt:lpstr>
      <vt:lpstr>门店现状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扫码体验</vt:lpstr>
      <vt:lpstr>PowerPoint 演示文稿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318</cp:revision>
  <cp:lastPrinted>2018-03-18T09:08:56Z</cp:lastPrinted>
  <dcterms:created xsi:type="dcterms:W3CDTF">2018-03-14T11:21:17Z</dcterms:created>
  <dcterms:modified xsi:type="dcterms:W3CDTF">2018-05-08T02:14:27Z</dcterms:modified>
</cp:coreProperties>
</file>