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标题文本</a:t>
            </a:r>
          </a:p>
        </p:txBody>
      </p:sp>
      <p:sp>
        <p:nvSpPr>
          <p:cNvPr id="12" name="正文级别 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正文级别 1…"/>
          <p:cNvSpPr txBox="1"/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1025768" indent="-390768" algn="ctr">
              <a:spcBef>
                <a:spcPts val="0"/>
              </a:spcBef>
              <a:defRPr i="1" sz="3200"/>
            </a:lvl2pPr>
            <a:lvl3pPr marL="1660768" indent="-390768" algn="ctr">
              <a:spcBef>
                <a:spcPts val="0"/>
              </a:spcBef>
              <a:defRPr i="1" sz="3200"/>
            </a:lvl3pPr>
            <a:lvl4pPr marL="2295768" indent="-390768" algn="ctr">
              <a:spcBef>
                <a:spcPts val="0"/>
              </a:spcBef>
              <a:defRPr i="1" sz="3200"/>
            </a:lvl4pPr>
            <a:lvl5pPr marL="2930768" indent="-390768" algn="ctr">
              <a:spcBef>
                <a:spcPts val="0"/>
              </a:spcBef>
              <a:defRPr i="1" sz="32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4" name="“在此键入引文。”"/>
          <p:cNvSpPr txBox="1"/>
          <p:nvPr>
            <p:ph type="body" sz="quarter" idx="13"/>
          </p:nvPr>
        </p:nvSpPr>
        <p:spPr>
          <a:xfrm>
            <a:off x="2387600" y="6013450"/>
            <a:ext cx="19621500" cy="9525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图像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/>
          <p:nvPr>
            <p:ph type="pic" idx="13"/>
          </p:nvPr>
        </p:nvSpPr>
        <p:spPr>
          <a:xfrm>
            <a:off x="3125966" y="673100"/>
            <a:ext cx="18135605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标题文本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标题文本</a:t>
            </a:r>
          </a:p>
        </p:txBody>
      </p:sp>
      <p:sp>
        <p:nvSpPr>
          <p:cNvPr id="22" name="正文级别 1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3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像"/>
          <p:cNvSpPr/>
          <p:nvPr>
            <p:ph type="pic" sz="half" idx="13"/>
          </p:nvPr>
        </p:nvSpPr>
        <p:spPr>
          <a:xfrm>
            <a:off x="13165979" y="952500"/>
            <a:ext cx="9525003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标题文本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标题文本</a:t>
            </a:r>
          </a:p>
        </p:txBody>
      </p:sp>
      <p:sp>
        <p:nvSpPr>
          <p:cNvPr id="40" name="正文级别 1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4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57" name="正文级别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像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67" name="正文级别 1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图像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图像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图像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标题文本</a:t>
            </a:r>
          </a:p>
        </p:txBody>
      </p:sp>
      <p:sp>
        <p:nvSpPr>
          <p:cNvPr id="3" name="正文级别 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761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396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5031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666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3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4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9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3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7.tif"/><Relationship Id="rId6" Type="http://schemas.openxmlformats.org/officeDocument/2006/relationships/image" Target="../media/image8.tif"/><Relationship Id="rId7" Type="http://schemas.openxmlformats.org/officeDocument/2006/relationships/image" Target="../media/image9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4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50.png"/><Relationship Id="rId4" Type="http://schemas.openxmlformats.org/officeDocument/2006/relationships/image" Target="../media/image2.jpe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3.jpeg"/><Relationship Id="rId9" Type="http://schemas.openxmlformats.org/officeDocument/2006/relationships/image" Target="../media/image5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4.jpeg"/><Relationship Id="rId5" Type="http://schemas.openxmlformats.org/officeDocument/2006/relationships/image" Target="../media/image57.png"/><Relationship Id="rId6" Type="http://schemas.openxmlformats.org/officeDocument/2006/relationships/image" Target="../media/image5.jpeg"/><Relationship Id="rId7" Type="http://schemas.openxmlformats.org/officeDocument/2006/relationships/image" Target="../media/image58.png"/><Relationship Id="rId8" Type="http://schemas.openxmlformats.org/officeDocument/2006/relationships/image" Target="../media/image6.jpeg"/><Relationship Id="rId9" Type="http://schemas.openxmlformats.org/officeDocument/2006/relationships/image" Target="../media/image5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10.jpe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7" Type="http://schemas.openxmlformats.org/officeDocument/2006/relationships/image" Target="../media/image7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.ti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12BE8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图像" descr="图像"/>
          <p:cNvPicPr>
            <a:picLocks noChangeAspect="1"/>
          </p:cNvPicPr>
          <p:nvPr/>
        </p:nvPicPr>
        <p:blipFill>
          <a:blip r:embed="rId2">
            <a:alphaModFix amt="10000"/>
            <a:extLst/>
          </a:blip>
          <a:srcRect l="0" t="4298" r="0" b="0"/>
          <a:stretch>
            <a:fillRect/>
          </a:stretch>
        </p:blipFill>
        <p:spPr>
          <a:xfrm>
            <a:off x="37776" y="1388"/>
            <a:ext cx="24384004" cy="1371308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铁马踏金秋"/>
          <p:cNvSpPr txBox="1"/>
          <p:nvPr>
            <p:ph type="ctrTitle"/>
          </p:nvPr>
        </p:nvSpPr>
        <p:spPr>
          <a:xfrm>
            <a:off x="2381249" y="5137150"/>
            <a:ext cx="19621502" cy="2085131"/>
          </a:xfrm>
          <a:prstGeom prst="rect">
            <a:avLst/>
          </a:prstGeom>
        </p:spPr>
        <p:txBody>
          <a:bodyPr anchor="t"/>
          <a:lstStyle>
            <a:lvl1pPr>
              <a:defRPr spc="1115" sz="11100">
                <a:solidFill>
                  <a:srgbClr val="FFFFF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收款小精灵 收银黑科技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3378200" y="12761483"/>
            <a:ext cx="19621500" cy="49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784225">
              <a:defRPr sz="2200">
                <a:solidFill>
                  <a:srgbClr val="FFFFF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2018.02.27</a:t>
            </a:r>
          </a:p>
        </p:txBody>
      </p:sp>
      <p:pic>
        <p:nvPicPr>
          <p:cNvPr id="122" name="图片 2" descr="图片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9672" y="1185987"/>
            <a:ext cx="5664201" cy="148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铁马踏金秋"/>
          <p:cNvSpPr txBox="1"/>
          <p:nvPr/>
        </p:nvSpPr>
        <p:spPr>
          <a:xfrm>
            <a:off x="2381249" y="7092950"/>
            <a:ext cx="19621502" cy="148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pc="6884" sz="6200">
                <a:solidFill>
                  <a:srgbClr val="FFFFF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新零售解决方案提供商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收款能力:智能收款终端</a:t>
            </a:r>
          </a:p>
        </p:txBody>
      </p:sp>
      <p:sp>
        <p:nvSpPr>
          <p:cNvPr id="280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81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圆形"/>
          <p:cNvSpPr/>
          <p:nvPr/>
        </p:nvSpPr>
        <p:spPr>
          <a:xfrm>
            <a:off x="1920043" y="8579242"/>
            <a:ext cx="2383763" cy="238376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3" name="圆形"/>
          <p:cNvSpPr/>
          <p:nvPr/>
        </p:nvSpPr>
        <p:spPr>
          <a:xfrm>
            <a:off x="5129050" y="8613980"/>
            <a:ext cx="2383763" cy="238376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4" name="圆形"/>
          <p:cNvSpPr/>
          <p:nvPr/>
        </p:nvSpPr>
        <p:spPr>
          <a:xfrm>
            <a:off x="8211058" y="8387398"/>
            <a:ext cx="2383763" cy="238376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5" name="医院"/>
          <p:cNvSpPr/>
          <p:nvPr/>
        </p:nvSpPr>
        <p:spPr>
          <a:xfrm>
            <a:off x="8700587" y="9222320"/>
            <a:ext cx="1404706" cy="1097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41" y="0"/>
                </a:moveTo>
                <a:lnTo>
                  <a:pt x="3341" y="3754"/>
                </a:lnTo>
                <a:lnTo>
                  <a:pt x="0" y="3754"/>
                </a:lnTo>
                <a:lnTo>
                  <a:pt x="0" y="21600"/>
                </a:lnTo>
                <a:lnTo>
                  <a:pt x="8297" y="21600"/>
                </a:lnTo>
                <a:lnTo>
                  <a:pt x="8297" y="17275"/>
                </a:lnTo>
                <a:lnTo>
                  <a:pt x="9939" y="17275"/>
                </a:lnTo>
                <a:lnTo>
                  <a:pt x="9939" y="21600"/>
                </a:lnTo>
                <a:lnTo>
                  <a:pt x="11595" y="21600"/>
                </a:lnTo>
                <a:lnTo>
                  <a:pt x="11595" y="17275"/>
                </a:lnTo>
                <a:lnTo>
                  <a:pt x="13239" y="17275"/>
                </a:lnTo>
                <a:lnTo>
                  <a:pt x="13239" y="21600"/>
                </a:lnTo>
                <a:lnTo>
                  <a:pt x="21600" y="21600"/>
                </a:lnTo>
                <a:lnTo>
                  <a:pt x="21600" y="3754"/>
                </a:lnTo>
                <a:lnTo>
                  <a:pt x="18195" y="3754"/>
                </a:lnTo>
                <a:lnTo>
                  <a:pt x="18195" y="0"/>
                </a:lnTo>
                <a:lnTo>
                  <a:pt x="3341" y="0"/>
                </a:lnTo>
                <a:close/>
                <a:moveTo>
                  <a:pt x="4997" y="1938"/>
                </a:moveTo>
                <a:lnTo>
                  <a:pt x="6641" y="1938"/>
                </a:lnTo>
                <a:lnTo>
                  <a:pt x="6641" y="3754"/>
                </a:lnTo>
                <a:lnTo>
                  <a:pt x="4997" y="3754"/>
                </a:lnTo>
                <a:lnTo>
                  <a:pt x="4997" y="1938"/>
                </a:lnTo>
                <a:close/>
                <a:moveTo>
                  <a:pt x="8297" y="1938"/>
                </a:moveTo>
                <a:lnTo>
                  <a:pt x="9939" y="1938"/>
                </a:lnTo>
                <a:lnTo>
                  <a:pt x="9939" y="3754"/>
                </a:lnTo>
                <a:lnTo>
                  <a:pt x="8297" y="3754"/>
                </a:lnTo>
                <a:lnTo>
                  <a:pt x="8297" y="1938"/>
                </a:lnTo>
                <a:close/>
                <a:moveTo>
                  <a:pt x="11595" y="1938"/>
                </a:moveTo>
                <a:lnTo>
                  <a:pt x="13239" y="1938"/>
                </a:lnTo>
                <a:lnTo>
                  <a:pt x="13239" y="3754"/>
                </a:lnTo>
                <a:lnTo>
                  <a:pt x="11595" y="3754"/>
                </a:lnTo>
                <a:lnTo>
                  <a:pt x="11595" y="1938"/>
                </a:lnTo>
                <a:close/>
                <a:moveTo>
                  <a:pt x="14895" y="1938"/>
                </a:moveTo>
                <a:lnTo>
                  <a:pt x="16538" y="1938"/>
                </a:lnTo>
                <a:lnTo>
                  <a:pt x="16538" y="3754"/>
                </a:lnTo>
                <a:lnTo>
                  <a:pt x="14895" y="3754"/>
                </a:lnTo>
                <a:lnTo>
                  <a:pt x="14895" y="1938"/>
                </a:lnTo>
                <a:close/>
                <a:moveTo>
                  <a:pt x="1698" y="5774"/>
                </a:moveTo>
                <a:lnTo>
                  <a:pt x="3341" y="5774"/>
                </a:lnTo>
                <a:lnTo>
                  <a:pt x="3341" y="7590"/>
                </a:lnTo>
                <a:lnTo>
                  <a:pt x="1698" y="7590"/>
                </a:lnTo>
                <a:lnTo>
                  <a:pt x="1698" y="5774"/>
                </a:lnTo>
                <a:close/>
                <a:moveTo>
                  <a:pt x="4997" y="5774"/>
                </a:moveTo>
                <a:lnTo>
                  <a:pt x="6641" y="5774"/>
                </a:lnTo>
                <a:lnTo>
                  <a:pt x="6641" y="7590"/>
                </a:lnTo>
                <a:lnTo>
                  <a:pt x="4997" y="7590"/>
                </a:lnTo>
                <a:lnTo>
                  <a:pt x="4997" y="5774"/>
                </a:lnTo>
                <a:close/>
                <a:moveTo>
                  <a:pt x="8297" y="5774"/>
                </a:moveTo>
                <a:lnTo>
                  <a:pt x="9939" y="5774"/>
                </a:lnTo>
                <a:lnTo>
                  <a:pt x="9939" y="7590"/>
                </a:lnTo>
                <a:lnTo>
                  <a:pt x="8297" y="7590"/>
                </a:lnTo>
                <a:lnTo>
                  <a:pt x="8297" y="5774"/>
                </a:lnTo>
                <a:close/>
                <a:moveTo>
                  <a:pt x="11595" y="5774"/>
                </a:moveTo>
                <a:lnTo>
                  <a:pt x="13239" y="5774"/>
                </a:lnTo>
                <a:lnTo>
                  <a:pt x="13239" y="7590"/>
                </a:lnTo>
                <a:lnTo>
                  <a:pt x="11595" y="7590"/>
                </a:lnTo>
                <a:lnTo>
                  <a:pt x="11595" y="5774"/>
                </a:lnTo>
                <a:close/>
                <a:moveTo>
                  <a:pt x="14895" y="5774"/>
                </a:moveTo>
                <a:lnTo>
                  <a:pt x="16538" y="5774"/>
                </a:lnTo>
                <a:lnTo>
                  <a:pt x="16538" y="7590"/>
                </a:lnTo>
                <a:lnTo>
                  <a:pt x="14895" y="7590"/>
                </a:lnTo>
                <a:lnTo>
                  <a:pt x="14895" y="5774"/>
                </a:lnTo>
                <a:close/>
                <a:moveTo>
                  <a:pt x="18195" y="5774"/>
                </a:moveTo>
                <a:lnTo>
                  <a:pt x="19838" y="5774"/>
                </a:lnTo>
                <a:lnTo>
                  <a:pt x="19838" y="7590"/>
                </a:lnTo>
                <a:lnTo>
                  <a:pt x="18195" y="7590"/>
                </a:lnTo>
                <a:lnTo>
                  <a:pt x="18195" y="5774"/>
                </a:lnTo>
                <a:close/>
                <a:moveTo>
                  <a:pt x="1698" y="9608"/>
                </a:moveTo>
                <a:lnTo>
                  <a:pt x="3341" y="9608"/>
                </a:lnTo>
                <a:lnTo>
                  <a:pt x="3341" y="11424"/>
                </a:lnTo>
                <a:lnTo>
                  <a:pt x="1698" y="11424"/>
                </a:lnTo>
                <a:lnTo>
                  <a:pt x="1698" y="9608"/>
                </a:lnTo>
                <a:close/>
                <a:moveTo>
                  <a:pt x="4997" y="9608"/>
                </a:moveTo>
                <a:lnTo>
                  <a:pt x="6641" y="9608"/>
                </a:lnTo>
                <a:lnTo>
                  <a:pt x="6641" y="11424"/>
                </a:lnTo>
                <a:lnTo>
                  <a:pt x="4997" y="11424"/>
                </a:lnTo>
                <a:lnTo>
                  <a:pt x="4997" y="9608"/>
                </a:lnTo>
                <a:close/>
                <a:moveTo>
                  <a:pt x="14895" y="9608"/>
                </a:moveTo>
                <a:lnTo>
                  <a:pt x="16538" y="9608"/>
                </a:lnTo>
                <a:lnTo>
                  <a:pt x="16538" y="11424"/>
                </a:lnTo>
                <a:lnTo>
                  <a:pt x="14895" y="11424"/>
                </a:lnTo>
                <a:lnTo>
                  <a:pt x="14895" y="9608"/>
                </a:lnTo>
                <a:close/>
                <a:moveTo>
                  <a:pt x="18195" y="9608"/>
                </a:moveTo>
                <a:lnTo>
                  <a:pt x="19838" y="9608"/>
                </a:lnTo>
                <a:lnTo>
                  <a:pt x="19838" y="11424"/>
                </a:lnTo>
                <a:lnTo>
                  <a:pt x="18195" y="11424"/>
                </a:lnTo>
                <a:lnTo>
                  <a:pt x="18195" y="9608"/>
                </a:lnTo>
                <a:close/>
                <a:moveTo>
                  <a:pt x="10799" y="9711"/>
                </a:moveTo>
                <a:cubicBezTo>
                  <a:pt x="11937" y="9711"/>
                  <a:pt x="12861" y="10893"/>
                  <a:pt x="12861" y="12350"/>
                </a:cubicBezTo>
                <a:cubicBezTo>
                  <a:pt x="12861" y="13806"/>
                  <a:pt x="11937" y="14988"/>
                  <a:pt x="10799" y="14988"/>
                </a:cubicBezTo>
                <a:cubicBezTo>
                  <a:pt x="9661" y="14988"/>
                  <a:pt x="8739" y="13806"/>
                  <a:pt x="8739" y="12350"/>
                </a:cubicBezTo>
                <a:cubicBezTo>
                  <a:pt x="8739" y="10893"/>
                  <a:pt x="9661" y="9711"/>
                  <a:pt x="10799" y="9711"/>
                </a:cubicBezTo>
                <a:close/>
                <a:moveTo>
                  <a:pt x="10314" y="10706"/>
                </a:moveTo>
                <a:lnTo>
                  <a:pt x="10314" y="11729"/>
                </a:lnTo>
                <a:lnTo>
                  <a:pt x="9515" y="11729"/>
                </a:lnTo>
                <a:lnTo>
                  <a:pt x="9515" y="12970"/>
                </a:lnTo>
                <a:lnTo>
                  <a:pt x="10314" y="12970"/>
                </a:lnTo>
                <a:lnTo>
                  <a:pt x="10314" y="13993"/>
                </a:lnTo>
                <a:lnTo>
                  <a:pt x="11284" y="13993"/>
                </a:lnTo>
                <a:lnTo>
                  <a:pt x="11284" y="12970"/>
                </a:lnTo>
                <a:lnTo>
                  <a:pt x="12083" y="12970"/>
                </a:lnTo>
                <a:lnTo>
                  <a:pt x="12083" y="11729"/>
                </a:lnTo>
                <a:lnTo>
                  <a:pt x="11284" y="11729"/>
                </a:lnTo>
                <a:lnTo>
                  <a:pt x="11284" y="10706"/>
                </a:lnTo>
                <a:lnTo>
                  <a:pt x="10314" y="10706"/>
                </a:lnTo>
                <a:close/>
                <a:moveTo>
                  <a:pt x="1698" y="13442"/>
                </a:moveTo>
                <a:lnTo>
                  <a:pt x="3341" y="13442"/>
                </a:lnTo>
                <a:lnTo>
                  <a:pt x="3341" y="15257"/>
                </a:lnTo>
                <a:lnTo>
                  <a:pt x="1698" y="15257"/>
                </a:lnTo>
                <a:lnTo>
                  <a:pt x="1698" y="13442"/>
                </a:lnTo>
                <a:close/>
                <a:moveTo>
                  <a:pt x="4997" y="13442"/>
                </a:moveTo>
                <a:lnTo>
                  <a:pt x="6641" y="13442"/>
                </a:lnTo>
                <a:lnTo>
                  <a:pt x="6641" y="15257"/>
                </a:lnTo>
                <a:lnTo>
                  <a:pt x="4997" y="15257"/>
                </a:lnTo>
                <a:lnTo>
                  <a:pt x="4997" y="13442"/>
                </a:lnTo>
                <a:close/>
                <a:moveTo>
                  <a:pt x="14895" y="13442"/>
                </a:moveTo>
                <a:lnTo>
                  <a:pt x="16538" y="13442"/>
                </a:lnTo>
                <a:lnTo>
                  <a:pt x="16538" y="15257"/>
                </a:lnTo>
                <a:lnTo>
                  <a:pt x="14895" y="15257"/>
                </a:lnTo>
                <a:lnTo>
                  <a:pt x="14895" y="13442"/>
                </a:lnTo>
                <a:close/>
                <a:moveTo>
                  <a:pt x="18195" y="13442"/>
                </a:moveTo>
                <a:lnTo>
                  <a:pt x="19838" y="13442"/>
                </a:lnTo>
                <a:lnTo>
                  <a:pt x="19838" y="15257"/>
                </a:lnTo>
                <a:lnTo>
                  <a:pt x="18195" y="15257"/>
                </a:lnTo>
                <a:lnTo>
                  <a:pt x="18195" y="13442"/>
                </a:lnTo>
                <a:close/>
                <a:moveTo>
                  <a:pt x="1698" y="17275"/>
                </a:moveTo>
                <a:lnTo>
                  <a:pt x="3341" y="17275"/>
                </a:lnTo>
                <a:lnTo>
                  <a:pt x="3341" y="19091"/>
                </a:lnTo>
                <a:lnTo>
                  <a:pt x="1698" y="19091"/>
                </a:lnTo>
                <a:lnTo>
                  <a:pt x="1698" y="17275"/>
                </a:lnTo>
                <a:close/>
                <a:moveTo>
                  <a:pt x="4997" y="17275"/>
                </a:moveTo>
                <a:lnTo>
                  <a:pt x="6641" y="17275"/>
                </a:lnTo>
                <a:lnTo>
                  <a:pt x="6641" y="19091"/>
                </a:lnTo>
                <a:lnTo>
                  <a:pt x="4997" y="19091"/>
                </a:lnTo>
                <a:lnTo>
                  <a:pt x="4997" y="17275"/>
                </a:lnTo>
                <a:close/>
                <a:moveTo>
                  <a:pt x="14895" y="17275"/>
                </a:moveTo>
                <a:lnTo>
                  <a:pt x="16538" y="17275"/>
                </a:lnTo>
                <a:lnTo>
                  <a:pt x="16538" y="19091"/>
                </a:lnTo>
                <a:lnTo>
                  <a:pt x="14895" y="19091"/>
                </a:lnTo>
                <a:lnTo>
                  <a:pt x="14895" y="17275"/>
                </a:lnTo>
                <a:close/>
                <a:moveTo>
                  <a:pt x="18195" y="17275"/>
                </a:moveTo>
                <a:lnTo>
                  <a:pt x="19838" y="17275"/>
                </a:lnTo>
                <a:lnTo>
                  <a:pt x="19838" y="19091"/>
                </a:lnTo>
                <a:lnTo>
                  <a:pt x="18195" y="19091"/>
                </a:lnTo>
                <a:lnTo>
                  <a:pt x="18195" y="17275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6" name="酒店"/>
          <p:cNvSpPr/>
          <p:nvPr/>
        </p:nvSpPr>
        <p:spPr>
          <a:xfrm>
            <a:off x="5751560" y="9116645"/>
            <a:ext cx="1138744" cy="1378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45" y="0"/>
                </a:moveTo>
                <a:lnTo>
                  <a:pt x="3845" y="21600"/>
                </a:lnTo>
                <a:lnTo>
                  <a:pt x="9622" y="21600"/>
                </a:lnTo>
                <a:lnTo>
                  <a:pt x="9622" y="17888"/>
                </a:lnTo>
                <a:lnTo>
                  <a:pt x="11892" y="17888"/>
                </a:lnTo>
                <a:lnTo>
                  <a:pt x="11892" y="21600"/>
                </a:lnTo>
                <a:lnTo>
                  <a:pt x="13548" y="21600"/>
                </a:lnTo>
                <a:lnTo>
                  <a:pt x="13548" y="17888"/>
                </a:lnTo>
                <a:lnTo>
                  <a:pt x="15817" y="17888"/>
                </a:lnTo>
                <a:lnTo>
                  <a:pt x="1581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3845" y="0"/>
                </a:lnTo>
                <a:close/>
                <a:moveTo>
                  <a:pt x="0" y="1697"/>
                </a:moveTo>
                <a:lnTo>
                  <a:pt x="0" y="11543"/>
                </a:lnTo>
                <a:lnTo>
                  <a:pt x="2976" y="11543"/>
                </a:lnTo>
                <a:lnTo>
                  <a:pt x="2976" y="1697"/>
                </a:lnTo>
                <a:lnTo>
                  <a:pt x="0" y="1697"/>
                </a:lnTo>
                <a:close/>
                <a:moveTo>
                  <a:pt x="5704" y="1707"/>
                </a:moveTo>
                <a:lnTo>
                  <a:pt x="7975" y="1707"/>
                </a:lnTo>
                <a:lnTo>
                  <a:pt x="7975" y="3582"/>
                </a:lnTo>
                <a:lnTo>
                  <a:pt x="5704" y="3582"/>
                </a:lnTo>
                <a:lnTo>
                  <a:pt x="5704" y="1707"/>
                </a:lnTo>
                <a:close/>
                <a:moveTo>
                  <a:pt x="9622" y="1707"/>
                </a:moveTo>
                <a:lnTo>
                  <a:pt x="11892" y="1707"/>
                </a:lnTo>
                <a:lnTo>
                  <a:pt x="11892" y="3582"/>
                </a:lnTo>
                <a:lnTo>
                  <a:pt x="9622" y="3582"/>
                </a:lnTo>
                <a:lnTo>
                  <a:pt x="9622" y="1707"/>
                </a:lnTo>
                <a:close/>
                <a:moveTo>
                  <a:pt x="13548" y="1707"/>
                </a:moveTo>
                <a:lnTo>
                  <a:pt x="15817" y="1707"/>
                </a:lnTo>
                <a:lnTo>
                  <a:pt x="15817" y="3582"/>
                </a:lnTo>
                <a:lnTo>
                  <a:pt x="13548" y="3582"/>
                </a:lnTo>
                <a:lnTo>
                  <a:pt x="13548" y="1707"/>
                </a:lnTo>
                <a:close/>
                <a:moveTo>
                  <a:pt x="17473" y="1707"/>
                </a:moveTo>
                <a:lnTo>
                  <a:pt x="19742" y="1707"/>
                </a:lnTo>
                <a:lnTo>
                  <a:pt x="19742" y="3582"/>
                </a:lnTo>
                <a:lnTo>
                  <a:pt x="17473" y="3582"/>
                </a:lnTo>
                <a:lnTo>
                  <a:pt x="17473" y="1707"/>
                </a:lnTo>
                <a:close/>
                <a:moveTo>
                  <a:pt x="1490" y="2307"/>
                </a:moveTo>
                <a:lnTo>
                  <a:pt x="1727" y="2906"/>
                </a:lnTo>
                <a:lnTo>
                  <a:pt x="2486" y="2906"/>
                </a:lnTo>
                <a:lnTo>
                  <a:pt x="1871" y="3275"/>
                </a:lnTo>
                <a:lnTo>
                  <a:pt x="2106" y="3874"/>
                </a:lnTo>
                <a:lnTo>
                  <a:pt x="1490" y="3508"/>
                </a:lnTo>
                <a:lnTo>
                  <a:pt x="877" y="3874"/>
                </a:lnTo>
                <a:lnTo>
                  <a:pt x="1112" y="3275"/>
                </a:lnTo>
                <a:lnTo>
                  <a:pt x="497" y="2906"/>
                </a:lnTo>
                <a:lnTo>
                  <a:pt x="1255" y="2906"/>
                </a:lnTo>
                <a:lnTo>
                  <a:pt x="1490" y="2307"/>
                </a:lnTo>
                <a:close/>
                <a:moveTo>
                  <a:pt x="1490" y="4528"/>
                </a:moveTo>
                <a:lnTo>
                  <a:pt x="1727" y="5129"/>
                </a:lnTo>
                <a:lnTo>
                  <a:pt x="2486" y="5129"/>
                </a:lnTo>
                <a:lnTo>
                  <a:pt x="1871" y="5495"/>
                </a:lnTo>
                <a:lnTo>
                  <a:pt x="2106" y="6095"/>
                </a:lnTo>
                <a:lnTo>
                  <a:pt x="1490" y="5728"/>
                </a:lnTo>
                <a:lnTo>
                  <a:pt x="877" y="6095"/>
                </a:lnTo>
                <a:lnTo>
                  <a:pt x="1112" y="5495"/>
                </a:lnTo>
                <a:lnTo>
                  <a:pt x="497" y="5129"/>
                </a:lnTo>
                <a:lnTo>
                  <a:pt x="1255" y="5129"/>
                </a:lnTo>
                <a:lnTo>
                  <a:pt x="1490" y="4528"/>
                </a:lnTo>
                <a:close/>
                <a:moveTo>
                  <a:pt x="5704" y="4987"/>
                </a:moveTo>
                <a:lnTo>
                  <a:pt x="7975" y="4987"/>
                </a:lnTo>
                <a:lnTo>
                  <a:pt x="7975" y="6863"/>
                </a:lnTo>
                <a:lnTo>
                  <a:pt x="5704" y="6863"/>
                </a:lnTo>
                <a:lnTo>
                  <a:pt x="5704" y="4987"/>
                </a:lnTo>
                <a:close/>
                <a:moveTo>
                  <a:pt x="9622" y="4987"/>
                </a:moveTo>
                <a:lnTo>
                  <a:pt x="11892" y="4987"/>
                </a:lnTo>
                <a:lnTo>
                  <a:pt x="11892" y="6863"/>
                </a:lnTo>
                <a:lnTo>
                  <a:pt x="9622" y="6863"/>
                </a:lnTo>
                <a:lnTo>
                  <a:pt x="9622" y="4987"/>
                </a:lnTo>
                <a:close/>
                <a:moveTo>
                  <a:pt x="13548" y="4987"/>
                </a:moveTo>
                <a:lnTo>
                  <a:pt x="15817" y="4987"/>
                </a:lnTo>
                <a:lnTo>
                  <a:pt x="15817" y="6863"/>
                </a:lnTo>
                <a:lnTo>
                  <a:pt x="13548" y="6863"/>
                </a:lnTo>
                <a:lnTo>
                  <a:pt x="13548" y="4987"/>
                </a:lnTo>
                <a:close/>
                <a:moveTo>
                  <a:pt x="17473" y="4987"/>
                </a:moveTo>
                <a:lnTo>
                  <a:pt x="19742" y="4987"/>
                </a:lnTo>
                <a:lnTo>
                  <a:pt x="19742" y="6863"/>
                </a:lnTo>
                <a:lnTo>
                  <a:pt x="17473" y="6863"/>
                </a:lnTo>
                <a:lnTo>
                  <a:pt x="17473" y="4987"/>
                </a:lnTo>
                <a:close/>
                <a:moveTo>
                  <a:pt x="1490" y="6939"/>
                </a:moveTo>
                <a:lnTo>
                  <a:pt x="1727" y="7539"/>
                </a:lnTo>
                <a:lnTo>
                  <a:pt x="2486" y="7539"/>
                </a:lnTo>
                <a:lnTo>
                  <a:pt x="1871" y="7905"/>
                </a:lnTo>
                <a:lnTo>
                  <a:pt x="2106" y="8507"/>
                </a:lnTo>
                <a:lnTo>
                  <a:pt x="1490" y="8138"/>
                </a:lnTo>
                <a:lnTo>
                  <a:pt x="877" y="8507"/>
                </a:lnTo>
                <a:lnTo>
                  <a:pt x="1112" y="7905"/>
                </a:lnTo>
                <a:lnTo>
                  <a:pt x="497" y="7539"/>
                </a:lnTo>
                <a:lnTo>
                  <a:pt x="1255" y="7539"/>
                </a:lnTo>
                <a:lnTo>
                  <a:pt x="1490" y="6939"/>
                </a:lnTo>
                <a:close/>
                <a:moveTo>
                  <a:pt x="5704" y="8274"/>
                </a:moveTo>
                <a:lnTo>
                  <a:pt x="7975" y="8274"/>
                </a:lnTo>
                <a:lnTo>
                  <a:pt x="7975" y="10148"/>
                </a:lnTo>
                <a:lnTo>
                  <a:pt x="5704" y="10148"/>
                </a:lnTo>
                <a:lnTo>
                  <a:pt x="5704" y="8274"/>
                </a:lnTo>
                <a:close/>
                <a:moveTo>
                  <a:pt x="9622" y="8274"/>
                </a:moveTo>
                <a:lnTo>
                  <a:pt x="11892" y="8274"/>
                </a:lnTo>
                <a:lnTo>
                  <a:pt x="11892" y="10148"/>
                </a:lnTo>
                <a:lnTo>
                  <a:pt x="9622" y="10148"/>
                </a:lnTo>
                <a:lnTo>
                  <a:pt x="9622" y="8274"/>
                </a:lnTo>
                <a:close/>
                <a:moveTo>
                  <a:pt x="13548" y="8274"/>
                </a:moveTo>
                <a:lnTo>
                  <a:pt x="15817" y="8274"/>
                </a:lnTo>
                <a:lnTo>
                  <a:pt x="15817" y="10148"/>
                </a:lnTo>
                <a:lnTo>
                  <a:pt x="13548" y="10148"/>
                </a:lnTo>
                <a:lnTo>
                  <a:pt x="13548" y="8274"/>
                </a:lnTo>
                <a:close/>
                <a:moveTo>
                  <a:pt x="17473" y="8274"/>
                </a:moveTo>
                <a:lnTo>
                  <a:pt x="19742" y="8274"/>
                </a:lnTo>
                <a:lnTo>
                  <a:pt x="19742" y="10148"/>
                </a:lnTo>
                <a:lnTo>
                  <a:pt x="17473" y="10148"/>
                </a:lnTo>
                <a:lnTo>
                  <a:pt x="17473" y="8274"/>
                </a:lnTo>
                <a:close/>
                <a:moveTo>
                  <a:pt x="1490" y="9224"/>
                </a:moveTo>
                <a:lnTo>
                  <a:pt x="1727" y="9824"/>
                </a:lnTo>
                <a:lnTo>
                  <a:pt x="2486" y="9824"/>
                </a:lnTo>
                <a:lnTo>
                  <a:pt x="1871" y="10192"/>
                </a:lnTo>
                <a:lnTo>
                  <a:pt x="2106" y="10792"/>
                </a:lnTo>
                <a:lnTo>
                  <a:pt x="1490" y="10425"/>
                </a:lnTo>
                <a:lnTo>
                  <a:pt x="877" y="10792"/>
                </a:lnTo>
                <a:lnTo>
                  <a:pt x="1112" y="10192"/>
                </a:lnTo>
                <a:lnTo>
                  <a:pt x="497" y="9824"/>
                </a:lnTo>
                <a:lnTo>
                  <a:pt x="1255" y="9824"/>
                </a:lnTo>
                <a:lnTo>
                  <a:pt x="1490" y="9224"/>
                </a:lnTo>
                <a:close/>
                <a:moveTo>
                  <a:pt x="5704" y="11553"/>
                </a:moveTo>
                <a:lnTo>
                  <a:pt x="7975" y="11553"/>
                </a:lnTo>
                <a:lnTo>
                  <a:pt x="7975" y="13429"/>
                </a:lnTo>
                <a:lnTo>
                  <a:pt x="5704" y="13429"/>
                </a:lnTo>
                <a:lnTo>
                  <a:pt x="5704" y="11553"/>
                </a:lnTo>
                <a:close/>
                <a:moveTo>
                  <a:pt x="9622" y="11553"/>
                </a:moveTo>
                <a:lnTo>
                  <a:pt x="11892" y="11553"/>
                </a:lnTo>
                <a:lnTo>
                  <a:pt x="11892" y="13429"/>
                </a:lnTo>
                <a:lnTo>
                  <a:pt x="9622" y="13429"/>
                </a:lnTo>
                <a:lnTo>
                  <a:pt x="9622" y="11553"/>
                </a:lnTo>
                <a:close/>
                <a:moveTo>
                  <a:pt x="13548" y="11553"/>
                </a:moveTo>
                <a:lnTo>
                  <a:pt x="15817" y="11553"/>
                </a:lnTo>
                <a:lnTo>
                  <a:pt x="15817" y="13429"/>
                </a:lnTo>
                <a:lnTo>
                  <a:pt x="13548" y="13429"/>
                </a:lnTo>
                <a:lnTo>
                  <a:pt x="13548" y="11553"/>
                </a:lnTo>
                <a:close/>
                <a:moveTo>
                  <a:pt x="17473" y="11553"/>
                </a:moveTo>
                <a:lnTo>
                  <a:pt x="19742" y="11553"/>
                </a:lnTo>
                <a:lnTo>
                  <a:pt x="19742" y="13429"/>
                </a:lnTo>
                <a:lnTo>
                  <a:pt x="17473" y="13429"/>
                </a:lnTo>
                <a:lnTo>
                  <a:pt x="17473" y="11553"/>
                </a:lnTo>
                <a:close/>
                <a:moveTo>
                  <a:pt x="5704" y="14840"/>
                </a:moveTo>
                <a:lnTo>
                  <a:pt x="7975" y="14840"/>
                </a:lnTo>
                <a:lnTo>
                  <a:pt x="7975" y="16714"/>
                </a:lnTo>
                <a:lnTo>
                  <a:pt x="5704" y="16714"/>
                </a:lnTo>
                <a:lnTo>
                  <a:pt x="5704" y="14840"/>
                </a:lnTo>
                <a:close/>
                <a:moveTo>
                  <a:pt x="9622" y="14840"/>
                </a:moveTo>
                <a:lnTo>
                  <a:pt x="11892" y="14840"/>
                </a:lnTo>
                <a:lnTo>
                  <a:pt x="11892" y="16714"/>
                </a:lnTo>
                <a:lnTo>
                  <a:pt x="9622" y="16714"/>
                </a:lnTo>
                <a:lnTo>
                  <a:pt x="9622" y="14840"/>
                </a:lnTo>
                <a:close/>
                <a:moveTo>
                  <a:pt x="13548" y="14840"/>
                </a:moveTo>
                <a:lnTo>
                  <a:pt x="15817" y="14840"/>
                </a:lnTo>
                <a:lnTo>
                  <a:pt x="15817" y="16714"/>
                </a:lnTo>
                <a:lnTo>
                  <a:pt x="13548" y="16714"/>
                </a:lnTo>
                <a:lnTo>
                  <a:pt x="13548" y="14840"/>
                </a:lnTo>
                <a:close/>
                <a:moveTo>
                  <a:pt x="17473" y="14840"/>
                </a:moveTo>
                <a:lnTo>
                  <a:pt x="19742" y="14840"/>
                </a:lnTo>
                <a:lnTo>
                  <a:pt x="19742" y="16714"/>
                </a:lnTo>
                <a:lnTo>
                  <a:pt x="17473" y="16714"/>
                </a:lnTo>
                <a:lnTo>
                  <a:pt x="17473" y="14840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7" name="公寓楼"/>
          <p:cNvSpPr/>
          <p:nvPr/>
        </p:nvSpPr>
        <p:spPr>
          <a:xfrm>
            <a:off x="2412966" y="9216764"/>
            <a:ext cx="1397917" cy="1108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535"/>
                </a:lnTo>
                <a:lnTo>
                  <a:pt x="651" y="1535"/>
                </a:lnTo>
                <a:lnTo>
                  <a:pt x="651" y="18128"/>
                </a:lnTo>
                <a:lnTo>
                  <a:pt x="7648" y="18128"/>
                </a:lnTo>
                <a:lnTo>
                  <a:pt x="7648" y="18831"/>
                </a:lnTo>
                <a:lnTo>
                  <a:pt x="651" y="18831"/>
                </a:lnTo>
                <a:lnTo>
                  <a:pt x="651" y="21600"/>
                </a:lnTo>
                <a:lnTo>
                  <a:pt x="6775" y="21600"/>
                </a:lnTo>
                <a:lnTo>
                  <a:pt x="8773" y="21600"/>
                </a:lnTo>
                <a:lnTo>
                  <a:pt x="9152" y="21600"/>
                </a:lnTo>
                <a:lnTo>
                  <a:pt x="9152" y="18128"/>
                </a:lnTo>
                <a:lnTo>
                  <a:pt x="10545" y="18128"/>
                </a:lnTo>
                <a:lnTo>
                  <a:pt x="10545" y="21600"/>
                </a:lnTo>
                <a:lnTo>
                  <a:pt x="11148" y="21600"/>
                </a:lnTo>
                <a:lnTo>
                  <a:pt x="11148" y="18128"/>
                </a:lnTo>
                <a:lnTo>
                  <a:pt x="12549" y="18128"/>
                </a:lnTo>
                <a:lnTo>
                  <a:pt x="12549" y="21600"/>
                </a:lnTo>
                <a:lnTo>
                  <a:pt x="12829" y="21600"/>
                </a:lnTo>
                <a:lnTo>
                  <a:pt x="14896" y="21600"/>
                </a:lnTo>
                <a:lnTo>
                  <a:pt x="20950" y="21600"/>
                </a:lnTo>
                <a:lnTo>
                  <a:pt x="20950" y="18831"/>
                </a:lnTo>
                <a:lnTo>
                  <a:pt x="13969" y="18831"/>
                </a:lnTo>
                <a:lnTo>
                  <a:pt x="13969" y="18128"/>
                </a:lnTo>
                <a:lnTo>
                  <a:pt x="20950" y="18128"/>
                </a:lnTo>
                <a:lnTo>
                  <a:pt x="20950" y="1535"/>
                </a:lnTo>
                <a:lnTo>
                  <a:pt x="21600" y="1535"/>
                </a:lnTo>
                <a:lnTo>
                  <a:pt x="21600" y="0"/>
                </a:lnTo>
                <a:lnTo>
                  <a:pt x="12178" y="0"/>
                </a:lnTo>
                <a:lnTo>
                  <a:pt x="12178" y="1535"/>
                </a:lnTo>
                <a:lnTo>
                  <a:pt x="12829" y="1535"/>
                </a:lnTo>
                <a:lnTo>
                  <a:pt x="12829" y="4086"/>
                </a:lnTo>
                <a:lnTo>
                  <a:pt x="8773" y="4086"/>
                </a:lnTo>
                <a:lnTo>
                  <a:pt x="8773" y="1535"/>
                </a:lnTo>
                <a:lnTo>
                  <a:pt x="9424" y="1535"/>
                </a:lnTo>
                <a:lnTo>
                  <a:pt x="9424" y="0"/>
                </a:lnTo>
                <a:lnTo>
                  <a:pt x="0" y="0"/>
                </a:lnTo>
                <a:close/>
                <a:moveTo>
                  <a:pt x="1764" y="1535"/>
                </a:moveTo>
                <a:lnTo>
                  <a:pt x="2746" y="1535"/>
                </a:lnTo>
                <a:lnTo>
                  <a:pt x="2746" y="3819"/>
                </a:lnTo>
                <a:lnTo>
                  <a:pt x="1764" y="3819"/>
                </a:lnTo>
                <a:lnTo>
                  <a:pt x="1764" y="1535"/>
                </a:lnTo>
                <a:close/>
                <a:moveTo>
                  <a:pt x="4216" y="1535"/>
                </a:moveTo>
                <a:lnTo>
                  <a:pt x="5196" y="1535"/>
                </a:lnTo>
                <a:lnTo>
                  <a:pt x="5196" y="3819"/>
                </a:lnTo>
                <a:lnTo>
                  <a:pt x="4216" y="3819"/>
                </a:lnTo>
                <a:lnTo>
                  <a:pt x="4216" y="1535"/>
                </a:lnTo>
                <a:close/>
                <a:moveTo>
                  <a:pt x="6666" y="1535"/>
                </a:moveTo>
                <a:lnTo>
                  <a:pt x="7648" y="1535"/>
                </a:lnTo>
                <a:lnTo>
                  <a:pt x="7648" y="3819"/>
                </a:lnTo>
                <a:lnTo>
                  <a:pt x="6666" y="3819"/>
                </a:lnTo>
                <a:lnTo>
                  <a:pt x="6666" y="1535"/>
                </a:lnTo>
                <a:close/>
                <a:moveTo>
                  <a:pt x="13967" y="1535"/>
                </a:moveTo>
                <a:lnTo>
                  <a:pt x="14949" y="1535"/>
                </a:lnTo>
                <a:lnTo>
                  <a:pt x="14949" y="3819"/>
                </a:lnTo>
                <a:lnTo>
                  <a:pt x="13967" y="3819"/>
                </a:lnTo>
                <a:lnTo>
                  <a:pt x="13967" y="1535"/>
                </a:lnTo>
                <a:close/>
                <a:moveTo>
                  <a:pt x="16419" y="1535"/>
                </a:moveTo>
                <a:lnTo>
                  <a:pt x="17399" y="1535"/>
                </a:lnTo>
                <a:lnTo>
                  <a:pt x="17399" y="3819"/>
                </a:lnTo>
                <a:lnTo>
                  <a:pt x="16419" y="3819"/>
                </a:lnTo>
                <a:lnTo>
                  <a:pt x="16419" y="1535"/>
                </a:lnTo>
                <a:close/>
                <a:moveTo>
                  <a:pt x="18870" y="1535"/>
                </a:moveTo>
                <a:lnTo>
                  <a:pt x="19852" y="1535"/>
                </a:lnTo>
                <a:lnTo>
                  <a:pt x="19852" y="3819"/>
                </a:lnTo>
                <a:lnTo>
                  <a:pt x="18870" y="3819"/>
                </a:lnTo>
                <a:lnTo>
                  <a:pt x="18870" y="1535"/>
                </a:lnTo>
                <a:close/>
                <a:moveTo>
                  <a:pt x="1764" y="5829"/>
                </a:moveTo>
                <a:lnTo>
                  <a:pt x="2746" y="5829"/>
                </a:lnTo>
                <a:lnTo>
                  <a:pt x="2746" y="8112"/>
                </a:lnTo>
                <a:lnTo>
                  <a:pt x="1764" y="8112"/>
                </a:lnTo>
                <a:lnTo>
                  <a:pt x="1764" y="5829"/>
                </a:lnTo>
                <a:close/>
                <a:moveTo>
                  <a:pt x="4216" y="5829"/>
                </a:moveTo>
                <a:lnTo>
                  <a:pt x="5196" y="5829"/>
                </a:lnTo>
                <a:lnTo>
                  <a:pt x="5196" y="8112"/>
                </a:lnTo>
                <a:lnTo>
                  <a:pt x="4216" y="8112"/>
                </a:lnTo>
                <a:lnTo>
                  <a:pt x="4216" y="5829"/>
                </a:lnTo>
                <a:close/>
                <a:moveTo>
                  <a:pt x="6666" y="5829"/>
                </a:moveTo>
                <a:lnTo>
                  <a:pt x="7648" y="5829"/>
                </a:lnTo>
                <a:lnTo>
                  <a:pt x="7648" y="8112"/>
                </a:lnTo>
                <a:lnTo>
                  <a:pt x="6666" y="8112"/>
                </a:lnTo>
                <a:lnTo>
                  <a:pt x="6666" y="5829"/>
                </a:lnTo>
                <a:close/>
                <a:moveTo>
                  <a:pt x="9152" y="5829"/>
                </a:moveTo>
                <a:lnTo>
                  <a:pt x="10134" y="5829"/>
                </a:lnTo>
                <a:lnTo>
                  <a:pt x="10134" y="8112"/>
                </a:lnTo>
                <a:lnTo>
                  <a:pt x="9152" y="8112"/>
                </a:lnTo>
                <a:lnTo>
                  <a:pt x="9152" y="5829"/>
                </a:lnTo>
                <a:close/>
                <a:moveTo>
                  <a:pt x="11567" y="5829"/>
                </a:moveTo>
                <a:lnTo>
                  <a:pt x="12549" y="5829"/>
                </a:lnTo>
                <a:lnTo>
                  <a:pt x="12549" y="8112"/>
                </a:lnTo>
                <a:lnTo>
                  <a:pt x="11567" y="8112"/>
                </a:lnTo>
                <a:lnTo>
                  <a:pt x="11567" y="5829"/>
                </a:lnTo>
                <a:close/>
                <a:moveTo>
                  <a:pt x="13967" y="5829"/>
                </a:moveTo>
                <a:lnTo>
                  <a:pt x="14949" y="5829"/>
                </a:lnTo>
                <a:lnTo>
                  <a:pt x="14949" y="8112"/>
                </a:lnTo>
                <a:lnTo>
                  <a:pt x="13967" y="8112"/>
                </a:lnTo>
                <a:lnTo>
                  <a:pt x="13967" y="5829"/>
                </a:lnTo>
                <a:close/>
                <a:moveTo>
                  <a:pt x="16419" y="5829"/>
                </a:moveTo>
                <a:lnTo>
                  <a:pt x="17399" y="5829"/>
                </a:lnTo>
                <a:lnTo>
                  <a:pt x="17399" y="8112"/>
                </a:lnTo>
                <a:lnTo>
                  <a:pt x="16419" y="8112"/>
                </a:lnTo>
                <a:lnTo>
                  <a:pt x="16419" y="5829"/>
                </a:lnTo>
                <a:close/>
                <a:moveTo>
                  <a:pt x="18870" y="5829"/>
                </a:moveTo>
                <a:lnTo>
                  <a:pt x="19852" y="5829"/>
                </a:lnTo>
                <a:lnTo>
                  <a:pt x="19852" y="8112"/>
                </a:lnTo>
                <a:lnTo>
                  <a:pt x="18870" y="8112"/>
                </a:lnTo>
                <a:lnTo>
                  <a:pt x="18870" y="5829"/>
                </a:lnTo>
                <a:close/>
                <a:moveTo>
                  <a:pt x="1764" y="10122"/>
                </a:moveTo>
                <a:lnTo>
                  <a:pt x="2746" y="10122"/>
                </a:lnTo>
                <a:lnTo>
                  <a:pt x="2746" y="12408"/>
                </a:lnTo>
                <a:lnTo>
                  <a:pt x="1764" y="12408"/>
                </a:lnTo>
                <a:lnTo>
                  <a:pt x="1764" y="10122"/>
                </a:lnTo>
                <a:close/>
                <a:moveTo>
                  <a:pt x="4216" y="10122"/>
                </a:moveTo>
                <a:lnTo>
                  <a:pt x="5196" y="10122"/>
                </a:lnTo>
                <a:lnTo>
                  <a:pt x="5196" y="12408"/>
                </a:lnTo>
                <a:lnTo>
                  <a:pt x="4216" y="12408"/>
                </a:lnTo>
                <a:lnTo>
                  <a:pt x="4216" y="10122"/>
                </a:lnTo>
                <a:close/>
                <a:moveTo>
                  <a:pt x="6666" y="10122"/>
                </a:moveTo>
                <a:lnTo>
                  <a:pt x="7648" y="10122"/>
                </a:lnTo>
                <a:lnTo>
                  <a:pt x="7648" y="12408"/>
                </a:lnTo>
                <a:lnTo>
                  <a:pt x="6666" y="12408"/>
                </a:lnTo>
                <a:lnTo>
                  <a:pt x="6666" y="10122"/>
                </a:lnTo>
                <a:close/>
                <a:moveTo>
                  <a:pt x="9152" y="10122"/>
                </a:moveTo>
                <a:lnTo>
                  <a:pt x="10134" y="10122"/>
                </a:lnTo>
                <a:lnTo>
                  <a:pt x="10134" y="12408"/>
                </a:lnTo>
                <a:lnTo>
                  <a:pt x="9152" y="12408"/>
                </a:lnTo>
                <a:lnTo>
                  <a:pt x="9152" y="10122"/>
                </a:lnTo>
                <a:close/>
                <a:moveTo>
                  <a:pt x="11567" y="10122"/>
                </a:moveTo>
                <a:lnTo>
                  <a:pt x="12549" y="10122"/>
                </a:lnTo>
                <a:lnTo>
                  <a:pt x="12549" y="12408"/>
                </a:lnTo>
                <a:lnTo>
                  <a:pt x="11567" y="12408"/>
                </a:lnTo>
                <a:lnTo>
                  <a:pt x="11567" y="10122"/>
                </a:lnTo>
                <a:close/>
                <a:moveTo>
                  <a:pt x="13967" y="10122"/>
                </a:moveTo>
                <a:lnTo>
                  <a:pt x="14949" y="10122"/>
                </a:lnTo>
                <a:lnTo>
                  <a:pt x="14949" y="12408"/>
                </a:lnTo>
                <a:lnTo>
                  <a:pt x="13967" y="12408"/>
                </a:lnTo>
                <a:lnTo>
                  <a:pt x="13967" y="10122"/>
                </a:lnTo>
                <a:close/>
                <a:moveTo>
                  <a:pt x="16419" y="10122"/>
                </a:moveTo>
                <a:lnTo>
                  <a:pt x="17399" y="10122"/>
                </a:lnTo>
                <a:lnTo>
                  <a:pt x="17399" y="12408"/>
                </a:lnTo>
                <a:lnTo>
                  <a:pt x="16419" y="12408"/>
                </a:lnTo>
                <a:lnTo>
                  <a:pt x="16419" y="10122"/>
                </a:lnTo>
                <a:close/>
                <a:moveTo>
                  <a:pt x="18870" y="10122"/>
                </a:moveTo>
                <a:lnTo>
                  <a:pt x="19852" y="10122"/>
                </a:lnTo>
                <a:lnTo>
                  <a:pt x="19852" y="12408"/>
                </a:lnTo>
                <a:lnTo>
                  <a:pt x="18870" y="12408"/>
                </a:lnTo>
                <a:lnTo>
                  <a:pt x="18870" y="10122"/>
                </a:lnTo>
                <a:close/>
                <a:moveTo>
                  <a:pt x="1764" y="14418"/>
                </a:moveTo>
                <a:lnTo>
                  <a:pt x="2746" y="14418"/>
                </a:lnTo>
                <a:lnTo>
                  <a:pt x="2746" y="16701"/>
                </a:lnTo>
                <a:lnTo>
                  <a:pt x="1764" y="16701"/>
                </a:lnTo>
                <a:lnTo>
                  <a:pt x="1764" y="14418"/>
                </a:lnTo>
                <a:close/>
                <a:moveTo>
                  <a:pt x="4216" y="14418"/>
                </a:moveTo>
                <a:lnTo>
                  <a:pt x="5196" y="14418"/>
                </a:lnTo>
                <a:lnTo>
                  <a:pt x="5196" y="16701"/>
                </a:lnTo>
                <a:lnTo>
                  <a:pt x="4216" y="16701"/>
                </a:lnTo>
                <a:lnTo>
                  <a:pt x="4216" y="14418"/>
                </a:lnTo>
                <a:close/>
                <a:moveTo>
                  <a:pt x="6666" y="14418"/>
                </a:moveTo>
                <a:lnTo>
                  <a:pt x="7648" y="14418"/>
                </a:lnTo>
                <a:lnTo>
                  <a:pt x="7648" y="16701"/>
                </a:lnTo>
                <a:lnTo>
                  <a:pt x="6666" y="16701"/>
                </a:lnTo>
                <a:lnTo>
                  <a:pt x="6666" y="14418"/>
                </a:lnTo>
                <a:close/>
                <a:moveTo>
                  <a:pt x="9152" y="14418"/>
                </a:moveTo>
                <a:lnTo>
                  <a:pt x="10134" y="14418"/>
                </a:lnTo>
                <a:lnTo>
                  <a:pt x="10134" y="16701"/>
                </a:lnTo>
                <a:lnTo>
                  <a:pt x="9152" y="16701"/>
                </a:lnTo>
                <a:lnTo>
                  <a:pt x="9152" y="14418"/>
                </a:lnTo>
                <a:close/>
                <a:moveTo>
                  <a:pt x="11567" y="14418"/>
                </a:moveTo>
                <a:lnTo>
                  <a:pt x="12549" y="14418"/>
                </a:lnTo>
                <a:lnTo>
                  <a:pt x="12549" y="16701"/>
                </a:lnTo>
                <a:lnTo>
                  <a:pt x="11567" y="16701"/>
                </a:lnTo>
                <a:lnTo>
                  <a:pt x="11567" y="14418"/>
                </a:lnTo>
                <a:close/>
                <a:moveTo>
                  <a:pt x="13967" y="14418"/>
                </a:moveTo>
                <a:lnTo>
                  <a:pt x="14949" y="14418"/>
                </a:lnTo>
                <a:lnTo>
                  <a:pt x="14949" y="16701"/>
                </a:lnTo>
                <a:lnTo>
                  <a:pt x="13967" y="16701"/>
                </a:lnTo>
                <a:lnTo>
                  <a:pt x="13967" y="14418"/>
                </a:lnTo>
                <a:close/>
                <a:moveTo>
                  <a:pt x="16419" y="14418"/>
                </a:moveTo>
                <a:lnTo>
                  <a:pt x="17399" y="14418"/>
                </a:lnTo>
                <a:lnTo>
                  <a:pt x="17399" y="16701"/>
                </a:lnTo>
                <a:lnTo>
                  <a:pt x="16419" y="16701"/>
                </a:lnTo>
                <a:lnTo>
                  <a:pt x="16419" y="14418"/>
                </a:lnTo>
                <a:close/>
                <a:moveTo>
                  <a:pt x="18870" y="14418"/>
                </a:moveTo>
                <a:lnTo>
                  <a:pt x="19852" y="14418"/>
                </a:lnTo>
                <a:lnTo>
                  <a:pt x="19852" y="16701"/>
                </a:lnTo>
                <a:lnTo>
                  <a:pt x="18870" y="16701"/>
                </a:lnTo>
                <a:lnTo>
                  <a:pt x="18870" y="14418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8" name="美食城"/>
          <p:cNvSpPr txBox="1"/>
          <p:nvPr/>
        </p:nvSpPr>
        <p:spPr>
          <a:xfrm>
            <a:off x="2483274" y="10781167"/>
            <a:ext cx="1257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美食城</a:t>
            </a:r>
          </a:p>
        </p:txBody>
      </p:sp>
      <p:sp>
        <p:nvSpPr>
          <p:cNvPr id="289" name="景区"/>
          <p:cNvSpPr txBox="1"/>
          <p:nvPr/>
        </p:nvSpPr>
        <p:spPr>
          <a:xfrm>
            <a:off x="6009781" y="10815905"/>
            <a:ext cx="876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景区</a:t>
            </a:r>
          </a:p>
        </p:txBody>
      </p:sp>
      <p:sp>
        <p:nvSpPr>
          <p:cNvPr id="290" name="医院"/>
          <p:cNvSpPr txBox="1"/>
          <p:nvPr/>
        </p:nvSpPr>
        <p:spPr>
          <a:xfrm>
            <a:off x="8964790" y="10781167"/>
            <a:ext cx="876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医院</a:t>
            </a:r>
          </a:p>
        </p:txBody>
      </p:sp>
      <p:sp>
        <p:nvSpPr>
          <p:cNvPr id="291" name="深度定制的收款智能设备…"/>
          <p:cNvSpPr txBox="1"/>
          <p:nvPr/>
        </p:nvSpPr>
        <p:spPr>
          <a:xfrm>
            <a:off x="2174880" y="3983138"/>
            <a:ext cx="8546104" cy="415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深度定制的收款智能设备</a:t>
            </a:r>
          </a:p>
          <a:p>
            <a:pPr algn="l">
              <a:lnSpc>
                <a:spcPct val="150000"/>
              </a:lnSpc>
              <a:defRPr sz="41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集成了二维码扫码器,打印设备,语音收款播报喇叭,选配实体键盘快捷输入金额,适用高频,恶劣环境下的收款</a:t>
            </a:r>
          </a:p>
        </p:txBody>
      </p:sp>
      <p:pic>
        <p:nvPicPr>
          <p:cNvPr id="292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74711" y="7533532"/>
            <a:ext cx="5131939" cy="4741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屏幕快照 2018-03-06 上午11.22.23.png" descr="屏幕快照 2018-03-06 上午11.22.23.png"/>
          <p:cNvPicPr>
            <a:picLocks noChangeAspect="1"/>
          </p:cNvPicPr>
          <p:nvPr/>
        </p:nvPicPr>
        <p:blipFill>
          <a:blip r:embed="rId4">
            <a:extLst/>
          </a:blip>
          <a:srcRect l="4996" t="1984" r="0" b="0"/>
          <a:stretch>
            <a:fillRect/>
          </a:stretch>
        </p:blipFill>
        <p:spPr>
          <a:xfrm>
            <a:off x="17594300" y="7533532"/>
            <a:ext cx="4837906" cy="474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图像" descr="图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74711" y="2927769"/>
            <a:ext cx="5131954" cy="435864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295" name="图像" descr="图像"/>
          <p:cNvPicPr>
            <a:picLocks noChangeAspect="1"/>
          </p:cNvPicPr>
          <p:nvPr/>
        </p:nvPicPr>
        <p:blipFill>
          <a:blip r:embed="rId6">
            <a:extLst/>
          </a:blip>
          <a:srcRect l="3987" t="0" r="9385" b="13636"/>
          <a:stretch>
            <a:fillRect/>
          </a:stretch>
        </p:blipFill>
        <p:spPr>
          <a:xfrm>
            <a:off x="17562550" y="2853530"/>
            <a:ext cx="4901326" cy="4443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收款能力:收款API</a:t>
            </a:r>
          </a:p>
        </p:txBody>
      </p:sp>
      <p:sp>
        <p:nvSpPr>
          <p:cNvPr id="298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99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能力强大的开放平台…"/>
          <p:cNvSpPr txBox="1"/>
          <p:nvPr/>
        </p:nvSpPr>
        <p:spPr>
          <a:xfrm>
            <a:off x="1600199" y="2697325"/>
            <a:ext cx="12049920" cy="203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defRPr sz="4400">
                <a:solidFill>
                  <a:srgbClr val="12BE8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能力强大的开放平台</a:t>
            </a:r>
          </a:p>
          <a:p>
            <a:pPr algn="l" defTabSz="457200">
              <a:lnSpc>
                <a:spcPct val="150000"/>
              </a:lnSpc>
              <a:defRPr sz="4400">
                <a:solidFill>
                  <a:srgbClr val="12BE8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简单接入，轻松拥有支付+营销+会员的全套能力</a:t>
            </a:r>
          </a:p>
        </p:txBody>
      </p:sp>
      <p:sp>
        <p:nvSpPr>
          <p:cNvPr id="301" name="收款能力"/>
          <p:cNvSpPr txBox="1"/>
          <p:nvPr/>
        </p:nvSpPr>
        <p:spPr>
          <a:xfrm>
            <a:off x="2144416" y="12496255"/>
            <a:ext cx="1638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收款能力</a:t>
            </a:r>
          </a:p>
        </p:txBody>
      </p:sp>
      <p:sp>
        <p:nvSpPr>
          <p:cNvPr id="302" name="对账能力"/>
          <p:cNvSpPr txBox="1"/>
          <p:nvPr/>
        </p:nvSpPr>
        <p:spPr>
          <a:xfrm>
            <a:off x="5897267" y="12496255"/>
            <a:ext cx="1638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对账能力</a:t>
            </a:r>
          </a:p>
        </p:txBody>
      </p:sp>
      <p:sp>
        <p:nvSpPr>
          <p:cNvPr id="303" name="卡券能力"/>
          <p:cNvSpPr txBox="1"/>
          <p:nvPr/>
        </p:nvSpPr>
        <p:spPr>
          <a:xfrm>
            <a:off x="9650117" y="12496255"/>
            <a:ext cx="1638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卡券能力</a:t>
            </a:r>
          </a:p>
        </p:txBody>
      </p:sp>
      <p:sp>
        <p:nvSpPr>
          <p:cNvPr id="304" name="钱包能力"/>
          <p:cNvSpPr txBox="1"/>
          <p:nvPr/>
        </p:nvSpPr>
        <p:spPr>
          <a:xfrm>
            <a:off x="13402966" y="12496255"/>
            <a:ext cx="1638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钱包能力</a:t>
            </a:r>
          </a:p>
        </p:txBody>
      </p:sp>
      <p:sp>
        <p:nvSpPr>
          <p:cNvPr id="305" name="分佣能力"/>
          <p:cNvSpPr txBox="1"/>
          <p:nvPr/>
        </p:nvSpPr>
        <p:spPr>
          <a:xfrm>
            <a:off x="17155816" y="12496255"/>
            <a:ext cx="1638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分佣能力</a:t>
            </a:r>
          </a:p>
        </p:txBody>
      </p:sp>
      <p:sp>
        <p:nvSpPr>
          <p:cNvPr id="306" name="连锁能力"/>
          <p:cNvSpPr txBox="1"/>
          <p:nvPr/>
        </p:nvSpPr>
        <p:spPr>
          <a:xfrm>
            <a:off x="20908666" y="12496255"/>
            <a:ext cx="1638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连锁能力</a:t>
            </a:r>
          </a:p>
        </p:txBody>
      </p:sp>
      <p:sp>
        <p:nvSpPr>
          <p:cNvPr id="307" name="圆形"/>
          <p:cNvSpPr/>
          <p:nvPr/>
        </p:nvSpPr>
        <p:spPr>
          <a:xfrm>
            <a:off x="13034517" y="9868594"/>
            <a:ext cx="2375199" cy="2375199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8" name="圆形"/>
          <p:cNvSpPr/>
          <p:nvPr/>
        </p:nvSpPr>
        <p:spPr>
          <a:xfrm>
            <a:off x="16787367" y="9917858"/>
            <a:ext cx="2375199" cy="237519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9" name="圆形"/>
          <p:cNvSpPr/>
          <p:nvPr/>
        </p:nvSpPr>
        <p:spPr>
          <a:xfrm>
            <a:off x="20540217" y="9868594"/>
            <a:ext cx="2375199" cy="2375199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0" name="圆形"/>
          <p:cNvSpPr/>
          <p:nvPr/>
        </p:nvSpPr>
        <p:spPr>
          <a:xfrm>
            <a:off x="1775968" y="9917858"/>
            <a:ext cx="2375198" cy="237519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1" name="圆形"/>
          <p:cNvSpPr/>
          <p:nvPr/>
        </p:nvSpPr>
        <p:spPr>
          <a:xfrm>
            <a:off x="5528817" y="9822074"/>
            <a:ext cx="2375199" cy="237519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2" name="圆形"/>
          <p:cNvSpPr/>
          <p:nvPr/>
        </p:nvSpPr>
        <p:spPr>
          <a:xfrm>
            <a:off x="9281668" y="9822074"/>
            <a:ext cx="2375198" cy="237519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3" name="投票"/>
          <p:cNvSpPr/>
          <p:nvPr/>
        </p:nvSpPr>
        <p:spPr>
          <a:xfrm>
            <a:off x="6157223" y="10298688"/>
            <a:ext cx="1067587" cy="1421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342"/>
                </a:lnTo>
                <a:lnTo>
                  <a:pt x="18478" y="0"/>
                </a:lnTo>
                <a:lnTo>
                  <a:pt x="0" y="0"/>
                </a:lnTo>
                <a:close/>
                <a:moveTo>
                  <a:pt x="2780" y="2106"/>
                </a:moveTo>
                <a:lnTo>
                  <a:pt x="15405" y="2106"/>
                </a:lnTo>
                <a:lnTo>
                  <a:pt x="15405" y="4226"/>
                </a:lnTo>
                <a:lnTo>
                  <a:pt x="2780" y="4226"/>
                </a:lnTo>
                <a:lnTo>
                  <a:pt x="2780" y="2106"/>
                </a:lnTo>
                <a:close/>
                <a:moveTo>
                  <a:pt x="17628" y="2106"/>
                </a:moveTo>
                <a:cubicBezTo>
                  <a:pt x="18408" y="2106"/>
                  <a:pt x="19040" y="2581"/>
                  <a:pt x="19040" y="3166"/>
                </a:cubicBezTo>
                <a:cubicBezTo>
                  <a:pt x="19040" y="3751"/>
                  <a:pt x="18408" y="4226"/>
                  <a:pt x="17628" y="4226"/>
                </a:cubicBezTo>
                <a:cubicBezTo>
                  <a:pt x="16849" y="4226"/>
                  <a:pt x="16217" y="3751"/>
                  <a:pt x="16217" y="3166"/>
                </a:cubicBezTo>
                <a:cubicBezTo>
                  <a:pt x="16217" y="2581"/>
                  <a:pt x="16849" y="2106"/>
                  <a:pt x="17628" y="2106"/>
                </a:cubicBezTo>
                <a:close/>
                <a:moveTo>
                  <a:pt x="2780" y="5160"/>
                </a:moveTo>
                <a:lnTo>
                  <a:pt x="15405" y="5160"/>
                </a:lnTo>
                <a:lnTo>
                  <a:pt x="15405" y="7278"/>
                </a:lnTo>
                <a:lnTo>
                  <a:pt x="2780" y="7278"/>
                </a:lnTo>
                <a:lnTo>
                  <a:pt x="2780" y="5160"/>
                </a:lnTo>
                <a:close/>
                <a:moveTo>
                  <a:pt x="17628" y="5160"/>
                </a:moveTo>
                <a:cubicBezTo>
                  <a:pt x="18408" y="5160"/>
                  <a:pt x="19040" y="5635"/>
                  <a:pt x="19040" y="6220"/>
                </a:cubicBezTo>
                <a:cubicBezTo>
                  <a:pt x="19040" y="6805"/>
                  <a:pt x="18408" y="7278"/>
                  <a:pt x="17628" y="7278"/>
                </a:cubicBezTo>
                <a:cubicBezTo>
                  <a:pt x="16849" y="7278"/>
                  <a:pt x="16217" y="6805"/>
                  <a:pt x="16217" y="6220"/>
                </a:cubicBezTo>
                <a:cubicBezTo>
                  <a:pt x="16217" y="5635"/>
                  <a:pt x="16849" y="5160"/>
                  <a:pt x="17628" y="5160"/>
                </a:cubicBezTo>
                <a:close/>
                <a:moveTo>
                  <a:pt x="2780" y="8213"/>
                </a:moveTo>
                <a:lnTo>
                  <a:pt x="15405" y="8213"/>
                </a:lnTo>
                <a:lnTo>
                  <a:pt x="15405" y="10333"/>
                </a:lnTo>
                <a:lnTo>
                  <a:pt x="2780" y="10333"/>
                </a:lnTo>
                <a:lnTo>
                  <a:pt x="2780" y="8213"/>
                </a:lnTo>
                <a:close/>
                <a:moveTo>
                  <a:pt x="17628" y="8213"/>
                </a:moveTo>
                <a:cubicBezTo>
                  <a:pt x="18408" y="8213"/>
                  <a:pt x="19040" y="8688"/>
                  <a:pt x="19040" y="9273"/>
                </a:cubicBezTo>
                <a:cubicBezTo>
                  <a:pt x="19040" y="9858"/>
                  <a:pt x="18408" y="10333"/>
                  <a:pt x="17628" y="10333"/>
                </a:cubicBezTo>
                <a:cubicBezTo>
                  <a:pt x="16849" y="10333"/>
                  <a:pt x="16217" y="9858"/>
                  <a:pt x="16217" y="9273"/>
                </a:cubicBezTo>
                <a:cubicBezTo>
                  <a:pt x="16217" y="8688"/>
                  <a:pt x="16849" y="8213"/>
                  <a:pt x="17628" y="8213"/>
                </a:cubicBezTo>
                <a:close/>
                <a:moveTo>
                  <a:pt x="18404" y="8667"/>
                </a:moveTo>
                <a:cubicBezTo>
                  <a:pt x="18338" y="8670"/>
                  <a:pt x="18273" y="8694"/>
                  <a:pt x="18226" y="8735"/>
                </a:cubicBezTo>
                <a:lnTo>
                  <a:pt x="17325" y="9511"/>
                </a:lnTo>
                <a:lnTo>
                  <a:pt x="17026" y="9271"/>
                </a:lnTo>
                <a:cubicBezTo>
                  <a:pt x="16928" y="9193"/>
                  <a:pt x="16764" y="9189"/>
                  <a:pt x="16660" y="9263"/>
                </a:cubicBezTo>
                <a:cubicBezTo>
                  <a:pt x="16555" y="9336"/>
                  <a:pt x="16548" y="9459"/>
                  <a:pt x="16646" y="9538"/>
                </a:cubicBezTo>
                <a:lnTo>
                  <a:pt x="17143" y="9934"/>
                </a:lnTo>
                <a:cubicBezTo>
                  <a:pt x="17192" y="9974"/>
                  <a:pt x="17260" y="9997"/>
                  <a:pt x="17332" y="9997"/>
                </a:cubicBezTo>
                <a:cubicBezTo>
                  <a:pt x="17333" y="9997"/>
                  <a:pt x="17337" y="9997"/>
                  <a:pt x="17338" y="9997"/>
                </a:cubicBezTo>
                <a:cubicBezTo>
                  <a:pt x="17412" y="9996"/>
                  <a:pt x="17479" y="9971"/>
                  <a:pt x="17527" y="9929"/>
                </a:cubicBezTo>
                <a:lnTo>
                  <a:pt x="18617" y="8989"/>
                </a:lnTo>
                <a:cubicBezTo>
                  <a:pt x="18711" y="8908"/>
                  <a:pt x="18701" y="8785"/>
                  <a:pt x="18593" y="8714"/>
                </a:cubicBezTo>
                <a:cubicBezTo>
                  <a:pt x="18539" y="8679"/>
                  <a:pt x="18470" y="8664"/>
                  <a:pt x="18404" y="8667"/>
                </a:cubicBezTo>
                <a:close/>
                <a:moveTo>
                  <a:pt x="2780" y="11266"/>
                </a:moveTo>
                <a:lnTo>
                  <a:pt x="15405" y="11266"/>
                </a:lnTo>
                <a:lnTo>
                  <a:pt x="15405" y="13385"/>
                </a:lnTo>
                <a:lnTo>
                  <a:pt x="2780" y="13385"/>
                </a:lnTo>
                <a:lnTo>
                  <a:pt x="2780" y="11266"/>
                </a:lnTo>
                <a:close/>
                <a:moveTo>
                  <a:pt x="17628" y="11266"/>
                </a:moveTo>
                <a:cubicBezTo>
                  <a:pt x="18408" y="11266"/>
                  <a:pt x="19040" y="11740"/>
                  <a:pt x="19040" y="12325"/>
                </a:cubicBezTo>
                <a:cubicBezTo>
                  <a:pt x="19040" y="12911"/>
                  <a:pt x="18408" y="13385"/>
                  <a:pt x="17628" y="13385"/>
                </a:cubicBezTo>
                <a:cubicBezTo>
                  <a:pt x="16849" y="13385"/>
                  <a:pt x="16217" y="12911"/>
                  <a:pt x="16217" y="12325"/>
                </a:cubicBezTo>
                <a:cubicBezTo>
                  <a:pt x="16217" y="11740"/>
                  <a:pt x="16849" y="11266"/>
                  <a:pt x="17628" y="11266"/>
                </a:cubicBezTo>
                <a:close/>
                <a:moveTo>
                  <a:pt x="2780" y="14320"/>
                </a:moveTo>
                <a:lnTo>
                  <a:pt x="15405" y="14320"/>
                </a:lnTo>
                <a:lnTo>
                  <a:pt x="15405" y="16440"/>
                </a:lnTo>
                <a:lnTo>
                  <a:pt x="2780" y="16440"/>
                </a:lnTo>
                <a:lnTo>
                  <a:pt x="2780" y="14320"/>
                </a:lnTo>
                <a:close/>
                <a:moveTo>
                  <a:pt x="17628" y="14320"/>
                </a:moveTo>
                <a:cubicBezTo>
                  <a:pt x="18408" y="14320"/>
                  <a:pt x="19040" y="14795"/>
                  <a:pt x="19040" y="15380"/>
                </a:cubicBezTo>
                <a:cubicBezTo>
                  <a:pt x="19040" y="15965"/>
                  <a:pt x="18408" y="16440"/>
                  <a:pt x="17628" y="16440"/>
                </a:cubicBezTo>
                <a:cubicBezTo>
                  <a:pt x="16849" y="16440"/>
                  <a:pt x="16217" y="15965"/>
                  <a:pt x="16217" y="15380"/>
                </a:cubicBezTo>
                <a:cubicBezTo>
                  <a:pt x="16217" y="14795"/>
                  <a:pt x="16849" y="14320"/>
                  <a:pt x="17628" y="14320"/>
                </a:cubicBezTo>
                <a:close/>
                <a:moveTo>
                  <a:pt x="2780" y="17373"/>
                </a:moveTo>
                <a:lnTo>
                  <a:pt x="15405" y="17373"/>
                </a:lnTo>
                <a:lnTo>
                  <a:pt x="15405" y="19492"/>
                </a:lnTo>
                <a:lnTo>
                  <a:pt x="2780" y="19492"/>
                </a:lnTo>
                <a:lnTo>
                  <a:pt x="2780" y="17373"/>
                </a:lnTo>
                <a:close/>
                <a:moveTo>
                  <a:pt x="17628" y="17373"/>
                </a:moveTo>
                <a:cubicBezTo>
                  <a:pt x="18408" y="17373"/>
                  <a:pt x="19040" y="17847"/>
                  <a:pt x="19040" y="18433"/>
                </a:cubicBezTo>
                <a:cubicBezTo>
                  <a:pt x="19040" y="19018"/>
                  <a:pt x="18408" y="19492"/>
                  <a:pt x="17628" y="19492"/>
                </a:cubicBezTo>
                <a:cubicBezTo>
                  <a:pt x="16849" y="19492"/>
                  <a:pt x="16217" y="19018"/>
                  <a:pt x="16217" y="18433"/>
                </a:cubicBezTo>
                <a:cubicBezTo>
                  <a:pt x="16217" y="17847"/>
                  <a:pt x="16849" y="17373"/>
                  <a:pt x="17628" y="173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4" name="商店"/>
          <p:cNvSpPr/>
          <p:nvPr/>
        </p:nvSpPr>
        <p:spPr>
          <a:xfrm>
            <a:off x="21035571" y="10491349"/>
            <a:ext cx="1384491" cy="1129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01" y="0"/>
                </a:moveTo>
                <a:lnTo>
                  <a:pt x="5901" y="3628"/>
                </a:lnTo>
                <a:lnTo>
                  <a:pt x="7055" y="3628"/>
                </a:lnTo>
                <a:lnTo>
                  <a:pt x="7055" y="4787"/>
                </a:lnTo>
                <a:lnTo>
                  <a:pt x="2174" y="4787"/>
                </a:lnTo>
                <a:lnTo>
                  <a:pt x="0" y="9742"/>
                </a:lnTo>
                <a:cubicBezTo>
                  <a:pt x="0" y="10276"/>
                  <a:pt x="355" y="10709"/>
                  <a:pt x="791" y="10709"/>
                </a:cubicBezTo>
                <a:cubicBezTo>
                  <a:pt x="1168" y="10709"/>
                  <a:pt x="1481" y="10387"/>
                  <a:pt x="1560" y="9955"/>
                </a:cubicBezTo>
                <a:cubicBezTo>
                  <a:pt x="1639" y="10387"/>
                  <a:pt x="1954" y="10709"/>
                  <a:pt x="2331" y="10709"/>
                </a:cubicBezTo>
                <a:cubicBezTo>
                  <a:pt x="2707" y="10709"/>
                  <a:pt x="3021" y="10387"/>
                  <a:pt x="3100" y="9955"/>
                </a:cubicBezTo>
                <a:cubicBezTo>
                  <a:pt x="3179" y="10387"/>
                  <a:pt x="3494" y="10709"/>
                  <a:pt x="3871" y="10709"/>
                </a:cubicBezTo>
                <a:cubicBezTo>
                  <a:pt x="4247" y="10709"/>
                  <a:pt x="4561" y="10387"/>
                  <a:pt x="4640" y="9955"/>
                </a:cubicBezTo>
                <a:cubicBezTo>
                  <a:pt x="4719" y="10387"/>
                  <a:pt x="5034" y="10709"/>
                  <a:pt x="5411" y="10709"/>
                </a:cubicBezTo>
                <a:cubicBezTo>
                  <a:pt x="5787" y="10709"/>
                  <a:pt x="6101" y="10387"/>
                  <a:pt x="6180" y="9955"/>
                </a:cubicBezTo>
                <a:cubicBezTo>
                  <a:pt x="6259" y="10387"/>
                  <a:pt x="6574" y="10709"/>
                  <a:pt x="6950" y="10709"/>
                </a:cubicBezTo>
                <a:cubicBezTo>
                  <a:pt x="7327" y="10709"/>
                  <a:pt x="7642" y="10387"/>
                  <a:pt x="7721" y="9955"/>
                </a:cubicBezTo>
                <a:cubicBezTo>
                  <a:pt x="7800" y="10387"/>
                  <a:pt x="8114" y="10709"/>
                  <a:pt x="8490" y="10709"/>
                </a:cubicBezTo>
                <a:cubicBezTo>
                  <a:pt x="8867" y="10709"/>
                  <a:pt x="9182" y="10387"/>
                  <a:pt x="9261" y="9955"/>
                </a:cubicBezTo>
                <a:cubicBezTo>
                  <a:pt x="9340" y="10387"/>
                  <a:pt x="9654" y="10709"/>
                  <a:pt x="10030" y="10709"/>
                </a:cubicBezTo>
                <a:cubicBezTo>
                  <a:pt x="10407" y="10709"/>
                  <a:pt x="10722" y="10387"/>
                  <a:pt x="10801" y="9955"/>
                </a:cubicBezTo>
                <a:cubicBezTo>
                  <a:pt x="10880" y="10387"/>
                  <a:pt x="11193" y="10709"/>
                  <a:pt x="11570" y="10709"/>
                </a:cubicBezTo>
                <a:cubicBezTo>
                  <a:pt x="11946" y="10709"/>
                  <a:pt x="12262" y="10387"/>
                  <a:pt x="12341" y="9955"/>
                </a:cubicBezTo>
                <a:cubicBezTo>
                  <a:pt x="12420" y="10387"/>
                  <a:pt x="12733" y="10709"/>
                  <a:pt x="13110" y="10709"/>
                </a:cubicBezTo>
                <a:cubicBezTo>
                  <a:pt x="13486" y="10709"/>
                  <a:pt x="13801" y="10387"/>
                  <a:pt x="13881" y="9955"/>
                </a:cubicBezTo>
                <a:cubicBezTo>
                  <a:pt x="13960" y="10387"/>
                  <a:pt x="14273" y="10709"/>
                  <a:pt x="14650" y="10709"/>
                </a:cubicBezTo>
                <a:cubicBezTo>
                  <a:pt x="15026" y="10709"/>
                  <a:pt x="15341" y="10387"/>
                  <a:pt x="15420" y="9955"/>
                </a:cubicBezTo>
                <a:cubicBezTo>
                  <a:pt x="15499" y="10387"/>
                  <a:pt x="15815" y="10709"/>
                  <a:pt x="16191" y="10709"/>
                </a:cubicBezTo>
                <a:cubicBezTo>
                  <a:pt x="16568" y="10709"/>
                  <a:pt x="16881" y="10387"/>
                  <a:pt x="16960" y="9955"/>
                </a:cubicBezTo>
                <a:cubicBezTo>
                  <a:pt x="17039" y="10387"/>
                  <a:pt x="17354" y="10709"/>
                  <a:pt x="17731" y="10709"/>
                </a:cubicBezTo>
                <a:cubicBezTo>
                  <a:pt x="18107" y="10709"/>
                  <a:pt x="18421" y="10387"/>
                  <a:pt x="18500" y="9955"/>
                </a:cubicBezTo>
                <a:cubicBezTo>
                  <a:pt x="18579" y="10387"/>
                  <a:pt x="18894" y="10709"/>
                  <a:pt x="19271" y="10709"/>
                </a:cubicBezTo>
                <a:cubicBezTo>
                  <a:pt x="19647" y="10709"/>
                  <a:pt x="19961" y="10387"/>
                  <a:pt x="20040" y="9955"/>
                </a:cubicBezTo>
                <a:cubicBezTo>
                  <a:pt x="20119" y="10387"/>
                  <a:pt x="20434" y="10709"/>
                  <a:pt x="20811" y="10709"/>
                </a:cubicBezTo>
                <a:cubicBezTo>
                  <a:pt x="21247" y="10709"/>
                  <a:pt x="21600" y="10276"/>
                  <a:pt x="21600" y="9742"/>
                </a:cubicBezTo>
                <a:lnTo>
                  <a:pt x="19428" y="4787"/>
                </a:lnTo>
                <a:lnTo>
                  <a:pt x="14545" y="4787"/>
                </a:lnTo>
                <a:lnTo>
                  <a:pt x="14545" y="3628"/>
                </a:lnTo>
                <a:lnTo>
                  <a:pt x="15699" y="3628"/>
                </a:lnTo>
                <a:lnTo>
                  <a:pt x="15699" y="0"/>
                </a:lnTo>
                <a:lnTo>
                  <a:pt x="5901" y="0"/>
                </a:lnTo>
                <a:close/>
                <a:moveTo>
                  <a:pt x="7876" y="3628"/>
                </a:moveTo>
                <a:lnTo>
                  <a:pt x="13724" y="3628"/>
                </a:lnTo>
                <a:lnTo>
                  <a:pt x="13724" y="4787"/>
                </a:lnTo>
                <a:lnTo>
                  <a:pt x="7876" y="4787"/>
                </a:lnTo>
                <a:lnTo>
                  <a:pt x="7876" y="3628"/>
                </a:lnTo>
                <a:close/>
                <a:moveTo>
                  <a:pt x="1224" y="11763"/>
                </a:moveTo>
                <a:lnTo>
                  <a:pt x="1224" y="19095"/>
                </a:lnTo>
                <a:lnTo>
                  <a:pt x="9484" y="19095"/>
                </a:lnTo>
                <a:lnTo>
                  <a:pt x="9484" y="13117"/>
                </a:lnTo>
                <a:lnTo>
                  <a:pt x="12116" y="13117"/>
                </a:lnTo>
                <a:lnTo>
                  <a:pt x="12116" y="19095"/>
                </a:lnTo>
                <a:lnTo>
                  <a:pt x="20377" y="19095"/>
                </a:lnTo>
                <a:lnTo>
                  <a:pt x="20377" y="11763"/>
                </a:lnTo>
                <a:lnTo>
                  <a:pt x="1224" y="11763"/>
                </a:lnTo>
                <a:close/>
                <a:moveTo>
                  <a:pt x="2371" y="13117"/>
                </a:moveTo>
                <a:lnTo>
                  <a:pt x="5004" y="13117"/>
                </a:lnTo>
                <a:lnTo>
                  <a:pt x="5004" y="16302"/>
                </a:lnTo>
                <a:lnTo>
                  <a:pt x="2371" y="16302"/>
                </a:lnTo>
                <a:lnTo>
                  <a:pt x="2371" y="13117"/>
                </a:lnTo>
                <a:close/>
                <a:moveTo>
                  <a:pt x="5928" y="13117"/>
                </a:moveTo>
                <a:lnTo>
                  <a:pt x="8561" y="13117"/>
                </a:lnTo>
                <a:lnTo>
                  <a:pt x="8561" y="16302"/>
                </a:lnTo>
                <a:lnTo>
                  <a:pt x="5928" y="16302"/>
                </a:lnTo>
                <a:lnTo>
                  <a:pt x="5928" y="13117"/>
                </a:lnTo>
                <a:close/>
                <a:moveTo>
                  <a:pt x="13041" y="13117"/>
                </a:moveTo>
                <a:lnTo>
                  <a:pt x="15673" y="13117"/>
                </a:lnTo>
                <a:lnTo>
                  <a:pt x="15673" y="16302"/>
                </a:lnTo>
                <a:lnTo>
                  <a:pt x="13041" y="16302"/>
                </a:lnTo>
                <a:lnTo>
                  <a:pt x="13041" y="13117"/>
                </a:lnTo>
                <a:close/>
                <a:moveTo>
                  <a:pt x="16598" y="13117"/>
                </a:moveTo>
                <a:lnTo>
                  <a:pt x="19230" y="13117"/>
                </a:lnTo>
                <a:lnTo>
                  <a:pt x="19230" y="16302"/>
                </a:lnTo>
                <a:lnTo>
                  <a:pt x="16598" y="16302"/>
                </a:lnTo>
                <a:lnTo>
                  <a:pt x="16598" y="13117"/>
                </a:lnTo>
                <a:close/>
                <a:moveTo>
                  <a:pt x="11270" y="15428"/>
                </a:moveTo>
                <a:lnTo>
                  <a:pt x="11270" y="17177"/>
                </a:lnTo>
                <a:lnTo>
                  <a:pt x="11764" y="17177"/>
                </a:lnTo>
                <a:lnTo>
                  <a:pt x="11764" y="15428"/>
                </a:lnTo>
                <a:lnTo>
                  <a:pt x="11270" y="15428"/>
                </a:lnTo>
                <a:close/>
                <a:moveTo>
                  <a:pt x="19" y="20290"/>
                </a:moveTo>
                <a:lnTo>
                  <a:pt x="19" y="21600"/>
                </a:lnTo>
                <a:lnTo>
                  <a:pt x="21581" y="21600"/>
                </a:lnTo>
                <a:lnTo>
                  <a:pt x="21581" y="20290"/>
                </a:lnTo>
                <a:lnTo>
                  <a:pt x="19" y="2029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5" name="存钱罐"/>
          <p:cNvSpPr/>
          <p:nvPr/>
        </p:nvSpPr>
        <p:spPr>
          <a:xfrm>
            <a:off x="17233517" y="10640039"/>
            <a:ext cx="1482899" cy="930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3" h="21600" fill="norm" stroke="1" extrusionOk="0">
                <a:moveTo>
                  <a:pt x="12587" y="0"/>
                </a:moveTo>
                <a:cubicBezTo>
                  <a:pt x="8555" y="0"/>
                  <a:pt x="6723" y="2256"/>
                  <a:pt x="6086" y="3315"/>
                </a:cubicBezTo>
                <a:cubicBezTo>
                  <a:pt x="5935" y="3565"/>
                  <a:pt x="5683" y="3543"/>
                  <a:pt x="5548" y="3269"/>
                </a:cubicBezTo>
                <a:cubicBezTo>
                  <a:pt x="5210" y="2580"/>
                  <a:pt x="4579" y="1527"/>
                  <a:pt x="3884" y="1527"/>
                </a:cubicBezTo>
                <a:cubicBezTo>
                  <a:pt x="2850" y="1527"/>
                  <a:pt x="3652" y="4548"/>
                  <a:pt x="3652" y="4548"/>
                </a:cubicBezTo>
                <a:cubicBezTo>
                  <a:pt x="3652" y="4548"/>
                  <a:pt x="2493" y="5921"/>
                  <a:pt x="2229" y="7581"/>
                </a:cubicBezTo>
                <a:cubicBezTo>
                  <a:pt x="2033" y="8805"/>
                  <a:pt x="641" y="8562"/>
                  <a:pt x="364" y="8562"/>
                </a:cubicBezTo>
                <a:cubicBezTo>
                  <a:pt x="-65" y="8562"/>
                  <a:pt x="-90" y="9711"/>
                  <a:pt x="162" y="10817"/>
                </a:cubicBezTo>
                <a:cubicBezTo>
                  <a:pt x="414" y="11924"/>
                  <a:pt x="1121" y="12374"/>
                  <a:pt x="1121" y="12374"/>
                </a:cubicBezTo>
                <a:cubicBezTo>
                  <a:pt x="995" y="12579"/>
                  <a:pt x="940" y="12757"/>
                  <a:pt x="1397" y="13358"/>
                </a:cubicBezTo>
                <a:cubicBezTo>
                  <a:pt x="1708" y="13767"/>
                  <a:pt x="2573" y="15312"/>
                  <a:pt x="4854" y="16551"/>
                </a:cubicBezTo>
                <a:cubicBezTo>
                  <a:pt x="5082" y="16675"/>
                  <a:pt x="5218" y="17057"/>
                  <a:pt x="5167" y="17439"/>
                </a:cubicBezTo>
                <a:lnTo>
                  <a:pt x="4702" y="20912"/>
                </a:lnTo>
                <a:cubicBezTo>
                  <a:pt x="4655" y="21267"/>
                  <a:pt x="4822" y="21600"/>
                  <a:pt x="5046" y="21600"/>
                </a:cubicBezTo>
                <a:lnTo>
                  <a:pt x="6770" y="21600"/>
                </a:lnTo>
                <a:cubicBezTo>
                  <a:pt x="6952" y="21600"/>
                  <a:pt x="7117" y="21432"/>
                  <a:pt x="7195" y="21165"/>
                </a:cubicBezTo>
                <a:lnTo>
                  <a:pt x="8037" y="18272"/>
                </a:lnTo>
                <a:cubicBezTo>
                  <a:pt x="8124" y="17974"/>
                  <a:pt x="8318" y="17798"/>
                  <a:pt x="8520" y="17839"/>
                </a:cubicBezTo>
                <a:cubicBezTo>
                  <a:pt x="9682" y="18075"/>
                  <a:pt x="11029" y="18218"/>
                  <a:pt x="12587" y="18218"/>
                </a:cubicBezTo>
                <a:cubicBezTo>
                  <a:pt x="13307" y="18218"/>
                  <a:pt x="13973" y="18115"/>
                  <a:pt x="14586" y="17928"/>
                </a:cubicBezTo>
                <a:cubicBezTo>
                  <a:pt x="14785" y="17867"/>
                  <a:pt x="14987" y="18016"/>
                  <a:pt x="15087" y="18304"/>
                </a:cubicBezTo>
                <a:lnTo>
                  <a:pt x="16087" y="21210"/>
                </a:lnTo>
                <a:cubicBezTo>
                  <a:pt x="16170" y="21452"/>
                  <a:pt x="16326" y="21600"/>
                  <a:pt x="16497" y="21600"/>
                </a:cubicBezTo>
                <a:lnTo>
                  <a:pt x="18243" y="21600"/>
                </a:lnTo>
                <a:cubicBezTo>
                  <a:pt x="18466" y="21600"/>
                  <a:pt x="18632" y="21267"/>
                  <a:pt x="18585" y="20912"/>
                </a:cubicBezTo>
                <a:lnTo>
                  <a:pt x="17934" y="16027"/>
                </a:lnTo>
                <a:cubicBezTo>
                  <a:pt x="17898" y="15757"/>
                  <a:pt x="17954" y="15477"/>
                  <a:pt x="18081" y="15293"/>
                </a:cubicBezTo>
                <a:cubicBezTo>
                  <a:pt x="19709" y="12937"/>
                  <a:pt x="20209" y="9534"/>
                  <a:pt x="19579" y="6535"/>
                </a:cubicBezTo>
                <a:cubicBezTo>
                  <a:pt x="19542" y="6361"/>
                  <a:pt x="19606" y="6175"/>
                  <a:pt x="19716" y="6132"/>
                </a:cubicBezTo>
                <a:cubicBezTo>
                  <a:pt x="20422" y="5855"/>
                  <a:pt x="21510" y="5137"/>
                  <a:pt x="21057" y="3409"/>
                </a:cubicBezTo>
                <a:cubicBezTo>
                  <a:pt x="21016" y="3254"/>
                  <a:pt x="20894" y="3213"/>
                  <a:pt x="20817" y="3325"/>
                </a:cubicBezTo>
                <a:cubicBezTo>
                  <a:pt x="20744" y="3432"/>
                  <a:pt x="20690" y="3550"/>
                  <a:pt x="20648" y="3659"/>
                </a:cubicBezTo>
                <a:cubicBezTo>
                  <a:pt x="20608" y="3765"/>
                  <a:pt x="20510" y="3756"/>
                  <a:pt x="20481" y="3640"/>
                </a:cubicBezTo>
                <a:cubicBezTo>
                  <a:pt x="20393" y="3281"/>
                  <a:pt x="20178" y="2828"/>
                  <a:pt x="19658" y="2927"/>
                </a:cubicBezTo>
                <a:cubicBezTo>
                  <a:pt x="19214" y="3013"/>
                  <a:pt x="19022" y="3455"/>
                  <a:pt x="18950" y="3944"/>
                </a:cubicBezTo>
                <a:cubicBezTo>
                  <a:pt x="18926" y="4113"/>
                  <a:pt x="18794" y="4163"/>
                  <a:pt x="18727" y="4027"/>
                </a:cubicBezTo>
                <a:cubicBezTo>
                  <a:pt x="17574" y="1683"/>
                  <a:pt x="15528" y="0"/>
                  <a:pt x="12587" y="0"/>
                </a:cubicBezTo>
                <a:close/>
                <a:moveTo>
                  <a:pt x="12448" y="1027"/>
                </a:moveTo>
                <a:cubicBezTo>
                  <a:pt x="13136" y="1027"/>
                  <a:pt x="13772" y="1163"/>
                  <a:pt x="14343" y="1427"/>
                </a:cubicBezTo>
                <a:cubicBezTo>
                  <a:pt x="14395" y="1452"/>
                  <a:pt x="14423" y="1545"/>
                  <a:pt x="14402" y="1626"/>
                </a:cubicBezTo>
                <a:lnTo>
                  <a:pt x="14271" y="2126"/>
                </a:lnTo>
                <a:cubicBezTo>
                  <a:pt x="14254" y="2195"/>
                  <a:pt x="14208" y="2230"/>
                  <a:pt x="14164" y="2210"/>
                </a:cubicBezTo>
                <a:cubicBezTo>
                  <a:pt x="13649" y="1978"/>
                  <a:pt x="13073" y="1858"/>
                  <a:pt x="12448" y="1858"/>
                </a:cubicBezTo>
                <a:cubicBezTo>
                  <a:pt x="11524" y="1858"/>
                  <a:pt x="10708" y="2034"/>
                  <a:pt x="10012" y="2382"/>
                </a:cubicBezTo>
                <a:cubicBezTo>
                  <a:pt x="9968" y="2404"/>
                  <a:pt x="9920" y="2371"/>
                  <a:pt x="9902" y="2301"/>
                </a:cubicBezTo>
                <a:lnTo>
                  <a:pt x="9773" y="1801"/>
                </a:lnTo>
                <a:cubicBezTo>
                  <a:pt x="9752" y="1721"/>
                  <a:pt x="9776" y="1628"/>
                  <a:pt x="9827" y="1602"/>
                </a:cubicBezTo>
                <a:cubicBezTo>
                  <a:pt x="10483" y="1268"/>
                  <a:pt x="11341" y="1027"/>
                  <a:pt x="12448" y="1027"/>
                </a:cubicBezTo>
                <a:close/>
                <a:moveTo>
                  <a:pt x="19754" y="3828"/>
                </a:moveTo>
                <a:cubicBezTo>
                  <a:pt x="19782" y="3821"/>
                  <a:pt x="19813" y="3823"/>
                  <a:pt x="19842" y="3836"/>
                </a:cubicBezTo>
                <a:cubicBezTo>
                  <a:pt x="19958" y="3890"/>
                  <a:pt x="20023" y="4100"/>
                  <a:pt x="19987" y="4307"/>
                </a:cubicBezTo>
                <a:cubicBezTo>
                  <a:pt x="19929" y="4638"/>
                  <a:pt x="19691" y="4699"/>
                  <a:pt x="19691" y="4699"/>
                </a:cubicBezTo>
                <a:cubicBezTo>
                  <a:pt x="19691" y="4699"/>
                  <a:pt x="19502" y="4478"/>
                  <a:pt x="19565" y="4113"/>
                </a:cubicBezTo>
                <a:cubicBezTo>
                  <a:pt x="19592" y="3958"/>
                  <a:pt x="19669" y="3850"/>
                  <a:pt x="19754" y="3828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6" name="礼物"/>
          <p:cNvSpPr/>
          <p:nvPr/>
        </p:nvSpPr>
        <p:spPr>
          <a:xfrm>
            <a:off x="9890402" y="10327068"/>
            <a:ext cx="1157730" cy="1365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9366" y="0"/>
                  <a:pt x="8196" y="977"/>
                  <a:pt x="8164" y="2187"/>
                </a:cubicBezTo>
                <a:cubicBezTo>
                  <a:pt x="7271" y="1693"/>
                  <a:pt x="6060" y="1770"/>
                  <a:pt x="5266" y="2427"/>
                </a:cubicBezTo>
                <a:cubicBezTo>
                  <a:pt x="4820" y="2796"/>
                  <a:pt x="4570" y="3288"/>
                  <a:pt x="4562" y="3816"/>
                </a:cubicBezTo>
                <a:cubicBezTo>
                  <a:pt x="4555" y="4344"/>
                  <a:pt x="4789" y="4843"/>
                  <a:pt x="5224" y="5221"/>
                </a:cubicBezTo>
                <a:cubicBezTo>
                  <a:pt x="5498" y="5460"/>
                  <a:pt x="5856" y="5665"/>
                  <a:pt x="6249" y="5839"/>
                </a:cubicBezTo>
                <a:cubicBezTo>
                  <a:pt x="4508" y="5606"/>
                  <a:pt x="2878" y="5234"/>
                  <a:pt x="1483" y="4723"/>
                </a:cubicBezTo>
                <a:lnTo>
                  <a:pt x="1051" y="5568"/>
                </a:lnTo>
                <a:cubicBezTo>
                  <a:pt x="3664" y="6525"/>
                  <a:pt x="7127" y="7053"/>
                  <a:pt x="10801" y="7053"/>
                </a:cubicBezTo>
                <a:cubicBezTo>
                  <a:pt x="14475" y="7053"/>
                  <a:pt x="17936" y="6525"/>
                  <a:pt x="20549" y="5568"/>
                </a:cubicBezTo>
                <a:lnTo>
                  <a:pt x="20119" y="4723"/>
                </a:lnTo>
                <a:cubicBezTo>
                  <a:pt x="18724" y="5234"/>
                  <a:pt x="17092" y="5606"/>
                  <a:pt x="15351" y="5839"/>
                </a:cubicBezTo>
                <a:cubicBezTo>
                  <a:pt x="15744" y="5665"/>
                  <a:pt x="16104" y="5460"/>
                  <a:pt x="16378" y="5221"/>
                </a:cubicBezTo>
                <a:cubicBezTo>
                  <a:pt x="16813" y="4843"/>
                  <a:pt x="17047" y="4344"/>
                  <a:pt x="17040" y="3816"/>
                </a:cubicBezTo>
                <a:cubicBezTo>
                  <a:pt x="17032" y="3288"/>
                  <a:pt x="16782" y="2796"/>
                  <a:pt x="16336" y="2427"/>
                </a:cubicBezTo>
                <a:cubicBezTo>
                  <a:pt x="15542" y="1770"/>
                  <a:pt x="14331" y="1693"/>
                  <a:pt x="13438" y="2187"/>
                </a:cubicBezTo>
                <a:cubicBezTo>
                  <a:pt x="13406" y="977"/>
                  <a:pt x="12236" y="0"/>
                  <a:pt x="10801" y="0"/>
                </a:cubicBezTo>
                <a:close/>
                <a:moveTo>
                  <a:pt x="10801" y="862"/>
                </a:moveTo>
                <a:cubicBezTo>
                  <a:pt x="11695" y="862"/>
                  <a:pt x="12421" y="1480"/>
                  <a:pt x="12421" y="2238"/>
                </a:cubicBezTo>
                <a:cubicBezTo>
                  <a:pt x="12421" y="3233"/>
                  <a:pt x="11465" y="4664"/>
                  <a:pt x="10801" y="5507"/>
                </a:cubicBezTo>
                <a:cubicBezTo>
                  <a:pt x="10137" y="4664"/>
                  <a:pt x="9179" y="3233"/>
                  <a:pt x="9179" y="2238"/>
                </a:cubicBezTo>
                <a:cubicBezTo>
                  <a:pt x="9179" y="1480"/>
                  <a:pt x="9907" y="862"/>
                  <a:pt x="10801" y="862"/>
                </a:cubicBezTo>
                <a:close/>
                <a:moveTo>
                  <a:pt x="6908" y="2787"/>
                </a:moveTo>
                <a:cubicBezTo>
                  <a:pt x="7240" y="2790"/>
                  <a:pt x="7550" y="2904"/>
                  <a:pt x="7782" y="3105"/>
                </a:cubicBezTo>
                <a:cubicBezTo>
                  <a:pt x="8413" y="3654"/>
                  <a:pt x="8808" y="4852"/>
                  <a:pt x="9002" y="5677"/>
                </a:cubicBezTo>
                <a:cubicBezTo>
                  <a:pt x="8035" y="5492"/>
                  <a:pt x="6633" y="5127"/>
                  <a:pt x="6001" y="4578"/>
                </a:cubicBezTo>
                <a:cubicBezTo>
                  <a:pt x="5770" y="4376"/>
                  <a:pt x="5644" y="4110"/>
                  <a:pt x="5648" y="3828"/>
                </a:cubicBezTo>
                <a:cubicBezTo>
                  <a:pt x="5652" y="3547"/>
                  <a:pt x="5786" y="3283"/>
                  <a:pt x="6024" y="3087"/>
                </a:cubicBezTo>
                <a:cubicBezTo>
                  <a:pt x="6261" y="2890"/>
                  <a:pt x="6577" y="2784"/>
                  <a:pt x="6908" y="2787"/>
                </a:cubicBezTo>
                <a:close/>
                <a:moveTo>
                  <a:pt x="14710" y="2787"/>
                </a:moveTo>
                <a:cubicBezTo>
                  <a:pt x="15023" y="2787"/>
                  <a:pt x="15337" y="2887"/>
                  <a:pt x="15578" y="3087"/>
                </a:cubicBezTo>
                <a:cubicBezTo>
                  <a:pt x="16069" y="3493"/>
                  <a:pt x="16077" y="4162"/>
                  <a:pt x="15599" y="4578"/>
                </a:cubicBezTo>
                <a:cubicBezTo>
                  <a:pt x="14968" y="5126"/>
                  <a:pt x="13566" y="5492"/>
                  <a:pt x="12598" y="5677"/>
                </a:cubicBezTo>
                <a:cubicBezTo>
                  <a:pt x="12792" y="4852"/>
                  <a:pt x="13190" y="3653"/>
                  <a:pt x="13820" y="3105"/>
                </a:cubicBezTo>
                <a:cubicBezTo>
                  <a:pt x="14063" y="2894"/>
                  <a:pt x="14387" y="2787"/>
                  <a:pt x="14710" y="2787"/>
                </a:cubicBezTo>
                <a:close/>
                <a:moveTo>
                  <a:pt x="0" y="7578"/>
                </a:moveTo>
                <a:lnTo>
                  <a:pt x="0" y="11099"/>
                </a:lnTo>
                <a:lnTo>
                  <a:pt x="9229" y="11099"/>
                </a:lnTo>
                <a:lnTo>
                  <a:pt x="9229" y="7578"/>
                </a:lnTo>
                <a:lnTo>
                  <a:pt x="0" y="7578"/>
                </a:lnTo>
                <a:close/>
                <a:moveTo>
                  <a:pt x="12371" y="7578"/>
                </a:moveTo>
                <a:lnTo>
                  <a:pt x="12371" y="11099"/>
                </a:lnTo>
                <a:lnTo>
                  <a:pt x="21600" y="11099"/>
                </a:lnTo>
                <a:lnTo>
                  <a:pt x="21600" y="7578"/>
                </a:lnTo>
                <a:lnTo>
                  <a:pt x="12371" y="7578"/>
                </a:lnTo>
                <a:close/>
                <a:moveTo>
                  <a:pt x="943" y="11779"/>
                </a:moveTo>
                <a:lnTo>
                  <a:pt x="943" y="21600"/>
                </a:lnTo>
                <a:lnTo>
                  <a:pt x="9229" y="21600"/>
                </a:lnTo>
                <a:lnTo>
                  <a:pt x="9229" y="11779"/>
                </a:lnTo>
                <a:lnTo>
                  <a:pt x="943" y="11779"/>
                </a:lnTo>
                <a:close/>
                <a:moveTo>
                  <a:pt x="12371" y="11779"/>
                </a:moveTo>
                <a:lnTo>
                  <a:pt x="12371" y="21600"/>
                </a:lnTo>
                <a:lnTo>
                  <a:pt x="20657" y="21600"/>
                </a:lnTo>
                <a:lnTo>
                  <a:pt x="20657" y="11779"/>
                </a:lnTo>
                <a:lnTo>
                  <a:pt x="12371" y="1177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7" name="信用卡"/>
          <p:cNvSpPr/>
          <p:nvPr/>
        </p:nvSpPr>
        <p:spPr>
          <a:xfrm>
            <a:off x="13485776" y="10576873"/>
            <a:ext cx="1472681" cy="958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8" name="电话"/>
          <p:cNvSpPr/>
          <p:nvPr/>
        </p:nvSpPr>
        <p:spPr>
          <a:xfrm>
            <a:off x="2592895" y="10342103"/>
            <a:ext cx="741344" cy="1526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9" name="联富通移动接入网关"/>
          <p:cNvSpPr txBox="1"/>
          <p:nvPr/>
        </p:nvSpPr>
        <p:spPr>
          <a:xfrm>
            <a:off x="1793877" y="5558141"/>
            <a:ext cx="37719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2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联富通移动接入网关</a:t>
            </a:r>
          </a:p>
        </p:txBody>
      </p:sp>
      <p:sp>
        <p:nvSpPr>
          <p:cNvPr id="320" name="支持国内主流的第三方移动支付接入…"/>
          <p:cNvSpPr txBox="1"/>
          <p:nvPr/>
        </p:nvSpPr>
        <p:spPr>
          <a:xfrm>
            <a:off x="1613565" y="6654152"/>
            <a:ext cx="7336097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支持国内主流的第三方移动支付接入</a:t>
            </a:r>
          </a:p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提供线上、线下各种场景的支付接口</a:t>
            </a:r>
          </a:p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提供标准的商户及订单数据同步接口</a:t>
            </a:r>
          </a:p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日订单处理能力超千万笔</a:t>
            </a:r>
          </a:p>
        </p:txBody>
      </p:sp>
      <p:sp>
        <p:nvSpPr>
          <p:cNvPr id="321" name="渠道管理平台"/>
          <p:cNvSpPr txBox="1"/>
          <p:nvPr/>
        </p:nvSpPr>
        <p:spPr>
          <a:xfrm>
            <a:off x="9784176" y="5558141"/>
            <a:ext cx="25527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2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渠道管理平台</a:t>
            </a:r>
          </a:p>
        </p:txBody>
      </p:sp>
      <p:sp>
        <p:nvSpPr>
          <p:cNvPr id="322" name="支持多级渠道分润管理体系…"/>
          <p:cNvSpPr txBox="1"/>
          <p:nvPr/>
        </p:nvSpPr>
        <p:spPr>
          <a:xfrm>
            <a:off x="9593802" y="6654152"/>
            <a:ext cx="6359792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支持多级渠道分润管理体系</a:t>
            </a:r>
          </a:p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支持商户批量进件及多级审核机制</a:t>
            </a:r>
          </a:p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 支持多种代付接口服务</a:t>
            </a:r>
          </a:p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详细的数据统计和分析功能</a:t>
            </a:r>
          </a:p>
        </p:txBody>
      </p:sp>
      <p:sp>
        <p:nvSpPr>
          <p:cNvPr id="323" name="为商户提供的移动支付管理后台"/>
          <p:cNvSpPr txBox="1"/>
          <p:nvPr/>
        </p:nvSpPr>
        <p:spPr>
          <a:xfrm>
            <a:off x="16721247" y="5558141"/>
            <a:ext cx="58039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2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为商户提供的移动支付管理后台</a:t>
            </a:r>
          </a:p>
        </p:txBody>
      </p:sp>
      <p:sp>
        <p:nvSpPr>
          <p:cNvPr id="324" name="支持多层级的商户管理体系…"/>
          <p:cNvSpPr txBox="1"/>
          <p:nvPr/>
        </p:nvSpPr>
        <p:spPr>
          <a:xfrm>
            <a:off x="16597734" y="6654152"/>
            <a:ext cx="5593728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 支持多层级的商户管理体系</a:t>
            </a:r>
          </a:p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支持多种支付方式一体化对账</a:t>
            </a:r>
          </a:p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详细的数据统计和分析功能</a:t>
            </a:r>
          </a:p>
          <a:p>
            <a:pPr marL="355600" indent="-228600" algn="l">
              <a:lnSpc>
                <a:spcPct val="150000"/>
              </a:lnSpc>
              <a:buSzPct val="102000"/>
              <a:buChar char="•"/>
              <a:defRPr spc="416" sz="26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提供完善的权限管理功能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营销能力:电子会员卡</a:t>
            </a:r>
          </a:p>
        </p:txBody>
      </p:sp>
      <p:sp>
        <p:nvSpPr>
          <p:cNvPr id="327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8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电子会员卡.MP4" descr="电子会员卡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849688" y="2970845"/>
            <a:ext cx="5258027" cy="927886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1.加盟店与直营店无法统一会员…"/>
          <p:cNvSpPr txBox="1"/>
          <p:nvPr/>
        </p:nvSpPr>
        <p:spPr>
          <a:xfrm>
            <a:off x="1113778" y="9117674"/>
            <a:ext cx="6656625" cy="3623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>
              <a:lnSpc>
                <a:spcPct val="150000"/>
              </a:lnSpc>
              <a:defRPr sz="36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加盟店与直营店无法统一会员</a:t>
            </a:r>
          </a:p>
          <a:p>
            <a:pPr algn="l">
              <a:lnSpc>
                <a:spcPct val="150000"/>
              </a:lnSpc>
              <a:defRPr sz="36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实体会员卡管理繁杂</a:t>
            </a:r>
          </a:p>
          <a:p>
            <a:pPr algn="l">
              <a:lnSpc>
                <a:spcPct val="150000"/>
              </a:lnSpc>
              <a:defRPr sz="36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门店资金无法统一管理</a:t>
            </a:r>
          </a:p>
          <a:p>
            <a:pPr algn="l">
              <a:lnSpc>
                <a:spcPct val="150000"/>
              </a:lnSpc>
              <a:defRPr sz="36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门店数据无法统一归集</a:t>
            </a:r>
          </a:p>
        </p:txBody>
      </p:sp>
      <p:sp>
        <p:nvSpPr>
          <p:cNvPr id="331" name="1.平衡加盟店与总部储值利益分配…"/>
          <p:cNvSpPr txBox="1"/>
          <p:nvPr/>
        </p:nvSpPr>
        <p:spPr>
          <a:xfrm>
            <a:off x="9236224" y="9117674"/>
            <a:ext cx="7221688" cy="3762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>
              <a:lnSpc>
                <a:spcPct val="150000"/>
              </a:lnSpc>
              <a:defRPr sz="36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平衡加盟店与总部储值利益分配</a:t>
            </a:r>
          </a:p>
          <a:p>
            <a:pPr algn="l">
              <a:lnSpc>
                <a:spcPct val="150000"/>
              </a:lnSpc>
              <a:defRPr sz="36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电子会员卡0成本,更方便</a:t>
            </a:r>
          </a:p>
          <a:p>
            <a:pPr algn="l">
              <a:lnSpc>
                <a:spcPct val="150000"/>
              </a:lnSpc>
              <a:defRPr sz="36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移动支付与储值一目了然</a:t>
            </a:r>
          </a:p>
          <a:p>
            <a:pPr algn="l">
              <a:lnSpc>
                <a:spcPct val="150000"/>
              </a:lnSpc>
              <a:defRPr sz="36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统一商户后台,门店数据实时可查</a:t>
            </a:r>
          </a:p>
        </p:txBody>
      </p:sp>
      <p:sp>
        <p:nvSpPr>
          <p:cNvPr id="332" name="传统会员卡痛点"/>
          <p:cNvSpPr txBox="1"/>
          <p:nvPr/>
        </p:nvSpPr>
        <p:spPr>
          <a:xfrm>
            <a:off x="1133612" y="2988958"/>
            <a:ext cx="5258026" cy="799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传统会员卡痛点</a:t>
            </a:r>
          </a:p>
        </p:txBody>
      </p:sp>
      <p:sp>
        <p:nvSpPr>
          <p:cNvPr id="333" name="收款小精灵一卡通"/>
          <p:cNvSpPr txBox="1"/>
          <p:nvPr/>
        </p:nvSpPr>
        <p:spPr>
          <a:xfrm>
            <a:off x="9210202" y="2988958"/>
            <a:ext cx="5894967" cy="799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收款小精灵一卡通</a:t>
            </a:r>
          </a:p>
        </p:txBody>
      </p:sp>
      <p:grpSp>
        <p:nvGrpSpPr>
          <p:cNvPr id="341" name="成组"/>
          <p:cNvGrpSpPr/>
          <p:nvPr/>
        </p:nvGrpSpPr>
        <p:grpSpPr>
          <a:xfrm>
            <a:off x="9286673" y="4508099"/>
            <a:ext cx="5742025" cy="3762773"/>
            <a:chOff x="0" y="0"/>
            <a:chExt cx="5742023" cy="3762771"/>
          </a:xfrm>
        </p:grpSpPr>
        <p:pic>
          <p:nvPicPr>
            <p:cNvPr id="334" name="成组" descr="成组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45300" y="0"/>
              <a:ext cx="1851422" cy="37627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7" name="成组"/>
            <p:cNvGrpSpPr/>
            <p:nvPr/>
          </p:nvGrpSpPr>
          <p:grpSpPr>
            <a:xfrm>
              <a:off x="3890601" y="0"/>
              <a:ext cx="1851423" cy="3762773"/>
              <a:chOff x="0" y="0"/>
              <a:chExt cx="1851421" cy="3762771"/>
            </a:xfrm>
          </p:grpSpPr>
          <p:pic>
            <p:nvPicPr>
              <p:cNvPr id="335" name="成组" descr="成组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1851422" cy="37627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6" name="IMG_3714.PNG" descr="IMG_3714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13208" y="436938"/>
                <a:ext cx="1625005" cy="28888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8" name="成组" descr="成组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851422" cy="37627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IMG_5460.PNG" descr="IMG_546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62721" y="444426"/>
              <a:ext cx="1616580" cy="2873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图像" descr="图像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8332" y="457170"/>
              <a:ext cx="1616579" cy="2864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2" name="图像" descr="图像"/>
          <p:cNvPicPr>
            <a:picLocks noChangeAspect="1"/>
          </p:cNvPicPr>
          <p:nvPr/>
        </p:nvPicPr>
        <p:blipFill>
          <a:blip r:embed="rId10">
            <a:extLst/>
          </a:blip>
          <a:srcRect l="4123" t="0" r="4123" b="0"/>
          <a:stretch>
            <a:fillRect/>
          </a:stretch>
        </p:blipFill>
        <p:spPr>
          <a:xfrm>
            <a:off x="1170634" y="4508099"/>
            <a:ext cx="5183991" cy="3762865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三角形"/>
          <p:cNvSpPr/>
          <p:nvPr/>
        </p:nvSpPr>
        <p:spPr>
          <a:xfrm rot="13454420">
            <a:off x="8828254" y="6884707"/>
            <a:ext cx="429130" cy="429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4" name="箭头 10"/>
          <p:cNvSpPr/>
          <p:nvPr/>
        </p:nvSpPr>
        <p:spPr>
          <a:xfrm>
            <a:off x="7779287" y="6186587"/>
            <a:ext cx="502478" cy="405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3" y="0"/>
                </a:moveTo>
                <a:lnTo>
                  <a:pt x="7430" y="3919"/>
                </a:lnTo>
                <a:lnTo>
                  <a:pt x="12357" y="8377"/>
                </a:lnTo>
                <a:lnTo>
                  <a:pt x="0" y="8377"/>
                </a:lnTo>
                <a:lnTo>
                  <a:pt x="0" y="13231"/>
                </a:lnTo>
                <a:lnTo>
                  <a:pt x="12288" y="13231"/>
                </a:lnTo>
                <a:lnTo>
                  <a:pt x="7420" y="17700"/>
                </a:lnTo>
                <a:lnTo>
                  <a:pt x="9753" y="21600"/>
                </a:lnTo>
                <a:lnTo>
                  <a:pt x="21600" y="10728"/>
                </a:lnTo>
                <a:lnTo>
                  <a:pt x="9743" y="0"/>
                </a:lnTo>
                <a:close/>
              </a:path>
            </a:pathLst>
          </a:custGeom>
          <a:solidFill>
            <a:srgbClr val="EAAC2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0000" fill="hold"/>
                                        <p:tgtEl>
                                          <p:spTgt spid="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营销能力:电子优惠券</a:t>
            </a:r>
          </a:p>
        </p:txBody>
      </p:sp>
      <p:sp>
        <p:nvSpPr>
          <p:cNvPr id="347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48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Bitmap.png" descr="Bitmap.png"/>
          <p:cNvPicPr>
            <a:picLocks noChangeAspect="1"/>
          </p:cNvPicPr>
          <p:nvPr/>
        </p:nvPicPr>
        <p:blipFill>
          <a:blip r:embed="rId3">
            <a:extLst/>
          </a:blip>
          <a:srcRect l="30" t="0" r="30" b="0"/>
          <a:stretch>
            <a:fillRect/>
          </a:stretch>
        </p:blipFill>
        <p:spPr>
          <a:xfrm>
            <a:off x="15427166" y="5914445"/>
            <a:ext cx="5726839" cy="6175095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连接人与商品，基于高精度消费数据…"/>
          <p:cNvSpPr txBox="1"/>
          <p:nvPr/>
        </p:nvSpPr>
        <p:spPr>
          <a:xfrm>
            <a:off x="5307359" y="2750847"/>
            <a:ext cx="14084301" cy="203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50000"/>
              </a:lnSpc>
              <a:defRPr sz="4400">
                <a:solidFill>
                  <a:srgbClr val="12BE8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连接人与商品，基于高精度消费数据</a:t>
            </a:r>
          </a:p>
          <a:p>
            <a:pPr defTabSz="457200">
              <a:lnSpc>
                <a:spcPct val="150000"/>
              </a:lnSpc>
              <a:defRPr sz="4400">
                <a:solidFill>
                  <a:srgbClr val="12BE8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实现基于人与单品的精准匹配，大幅降低你的营销成本！</a:t>
            </a:r>
          </a:p>
        </p:txBody>
      </p:sp>
      <p:pic>
        <p:nvPicPr>
          <p:cNvPr id="351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2937" y="5935621"/>
            <a:ext cx="3100375" cy="6301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3709.PNG" descr="IMG_370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47781" y="6663976"/>
            <a:ext cx="2710686" cy="4818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屏幕快照 2017-07-27 下午6.23.38.png" descr="屏幕快照 2017-07-27 下午6.23.3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1657" y="5920795"/>
            <a:ext cx="3177358" cy="6268610"/>
          </a:xfrm>
          <a:prstGeom prst="rect">
            <a:avLst/>
          </a:prstGeom>
          <a:ln w="25400">
            <a:solidFill>
              <a:srgbClr val="D5D5D5"/>
            </a:solidFill>
            <a:miter lim="400000"/>
          </a:ln>
        </p:spPr>
      </p:pic>
      <p:sp>
        <p:nvSpPr>
          <p:cNvPr id="354" name="箭头 10"/>
          <p:cNvSpPr/>
          <p:nvPr/>
        </p:nvSpPr>
        <p:spPr>
          <a:xfrm>
            <a:off x="5036087" y="8792744"/>
            <a:ext cx="502478" cy="405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3" y="0"/>
                </a:moveTo>
                <a:lnTo>
                  <a:pt x="7430" y="3919"/>
                </a:lnTo>
                <a:lnTo>
                  <a:pt x="12357" y="8377"/>
                </a:lnTo>
                <a:lnTo>
                  <a:pt x="0" y="8377"/>
                </a:lnTo>
                <a:lnTo>
                  <a:pt x="0" y="13231"/>
                </a:lnTo>
                <a:lnTo>
                  <a:pt x="12288" y="13231"/>
                </a:lnTo>
                <a:lnTo>
                  <a:pt x="7420" y="17700"/>
                </a:lnTo>
                <a:lnTo>
                  <a:pt x="9753" y="21600"/>
                </a:lnTo>
                <a:lnTo>
                  <a:pt x="21600" y="10728"/>
                </a:lnTo>
                <a:lnTo>
                  <a:pt x="9743" y="0"/>
                </a:lnTo>
                <a:close/>
              </a:path>
            </a:pathLst>
          </a:custGeom>
          <a:solidFill>
            <a:srgbClr val="EAAC2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5" name="箭头 10"/>
          <p:cNvSpPr/>
          <p:nvPr/>
        </p:nvSpPr>
        <p:spPr>
          <a:xfrm>
            <a:off x="9067683" y="8870576"/>
            <a:ext cx="502478" cy="405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3" y="0"/>
                </a:moveTo>
                <a:lnTo>
                  <a:pt x="7430" y="3919"/>
                </a:lnTo>
                <a:lnTo>
                  <a:pt x="12357" y="8377"/>
                </a:lnTo>
                <a:lnTo>
                  <a:pt x="0" y="8377"/>
                </a:lnTo>
                <a:lnTo>
                  <a:pt x="0" y="13231"/>
                </a:lnTo>
                <a:lnTo>
                  <a:pt x="12288" y="13231"/>
                </a:lnTo>
                <a:lnTo>
                  <a:pt x="7420" y="17700"/>
                </a:lnTo>
                <a:lnTo>
                  <a:pt x="9753" y="21600"/>
                </a:lnTo>
                <a:lnTo>
                  <a:pt x="21600" y="10728"/>
                </a:lnTo>
                <a:lnTo>
                  <a:pt x="9743" y="0"/>
                </a:lnTo>
                <a:close/>
              </a:path>
            </a:pathLst>
          </a:custGeom>
          <a:solidFill>
            <a:srgbClr val="EAAC2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56" name="成组" descr="成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84533" y="5935621"/>
            <a:ext cx="3100374" cy="6301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图像" descr="图像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79378" y="6685899"/>
            <a:ext cx="2710686" cy="481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1"/>
          <p:cNvSpPr txBox="1"/>
          <p:nvPr/>
        </p:nvSpPr>
        <p:spPr>
          <a:xfrm>
            <a:off x="18048492" y="6052853"/>
            <a:ext cx="43338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59" name="2"/>
          <p:cNvSpPr txBox="1"/>
          <p:nvPr/>
        </p:nvSpPr>
        <p:spPr>
          <a:xfrm>
            <a:off x="20284754" y="7293633"/>
            <a:ext cx="51196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60" name="3"/>
          <p:cNvSpPr txBox="1"/>
          <p:nvPr/>
        </p:nvSpPr>
        <p:spPr>
          <a:xfrm>
            <a:off x="20282372" y="9582963"/>
            <a:ext cx="51673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61" name="4"/>
          <p:cNvSpPr txBox="1"/>
          <p:nvPr/>
        </p:nvSpPr>
        <p:spPr>
          <a:xfrm>
            <a:off x="17990548" y="11009400"/>
            <a:ext cx="52387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62" name="5"/>
          <p:cNvSpPr txBox="1"/>
          <p:nvPr/>
        </p:nvSpPr>
        <p:spPr>
          <a:xfrm>
            <a:off x="15760413" y="9582963"/>
            <a:ext cx="51673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63" name="6"/>
          <p:cNvSpPr txBox="1"/>
          <p:nvPr/>
        </p:nvSpPr>
        <p:spPr>
          <a:xfrm>
            <a:off x="15759222" y="7293633"/>
            <a:ext cx="51911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364" name="广告触及"/>
          <p:cNvSpPr txBox="1"/>
          <p:nvPr/>
        </p:nvSpPr>
        <p:spPr>
          <a:xfrm>
            <a:off x="19070163" y="6249703"/>
            <a:ext cx="13843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广告触及</a:t>
            </a:r>
          </a:p>
        </p:txBody>
      </p:sp>
      <p:sp>
        <p:nvSpPr>
          <p:cNvPr id="365" name="到店识别"/>
          <p:cNvSpPr txBox="1"/>
          <p:nvPr/>
        </p:nvSpPr>
        <p:spPr>
          <a:xfrm>
            <a:off x="21380743" y="7490483"/>
            <a:ext cx="13843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到店识别</a:t>
            </a:r>
          </a:p>
        </p:txBody>
      </p:sp>
      <p:sp>
        <p:nvSpPr>
          <p:cNvPr id="366" name="支付用券"/>
          <p:cNvSpPr txBox="1"/>
          <p:nvPr/>
        </p:nvSpPr>
        <p:spPr>
          <a:xfrm>
            <a:off x="21380743" y="9779813"/>
            <a:ext cx="13843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支付用券</a:t>
            </a:r>
          </a:p>
        </p:txBody>
      </p:sp>
      <p:sp>
        <p:nvSpPr>
          <p:cNvPr id="367" name="购后领券"/>
          <p:cNvSpPr txBox="1"/>
          <p:nvPr/>
        </p:nvSpPr>
        <p:spPr>
          <a:xfrm>
            <a:off x="16051414" y="11206250"/>
            <a:ext cx="13843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购后领券</a:t>
            </a:r>
          </a:p>
        </p:txBody>
      </p:sp>
      <p:sp>
        <p:nvSpPr>
          <p:cNvPr id="368" name="数据沉淀"/>
          <p:cNvSpPr txBox="1"/>
          <p:nvPr/>
        </p:nvSpPr>
        <p:spPr>
          <a:xfrm>
            <a:off x="13816128" y="9779813"/>
            <a:ext cx="13843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数据沉淀</a:t>
            </a:r>
          </a:p>
        </p:txBody>
      </p:sp>
      <p:sp>
        <p:nvSpPr>
          <p:cNvPr id="369" name="二次触达"/>
          <p:cNvSpPr txBox="1"/>
          <p:nvPr/>
        </p:nvSpPr>
        <p:spPr>
          <a:xfrm>
            <a:off x="13820373" y="7490483"/>
            <a:ext cx="13843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二次触达</a:t>
            </a:r>
          </a:p>
        </p:txBody>
      </p:sp>
      <p:pic>
        <p:nvPicPr>
          <p:cNvPr id="370" name="Bitmap.png" descr="Bitmap.png"/>
          <p:cNvPicPr>
            <a:picLocks noChangeAspect="1"/>
          </p:cNvPicPr>
          <p:nvPr/>
        </p:nvPicPr>
        <p:blipFill>
          <a:blip r:embed="rId8">
            <a:extLst/>
          </a:blip>
          <a:srcRect l="0" t="8" r="0" b="8"/>
          <a:stretch>
            <a:fillRect/>
          </a:stretch>
        </p:blipFill>
        <p:spPr>
          <a:xfrm>
            <a:off x="17530043" y="8256310"/>
            <a:ext cx="1521086" cy="1457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营销能力:电子DM</a:t>
            </a:r>
          </a:p>
        </p:txBody>
      </p:sp>
      <p:sp>
        <p:nvSpPr>
          <p:cNvPr id="373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4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1" name="成组"/>
          <p:cNvGrpSpPr/>
          <p:nvPr/>
        </p:nvGrpSpPr>
        <p:grpSpPr>
          <a:xfrm>
            <a:off x="12666919" y="2823128"/>
            <a:ext cx="10339907" cy="10060717"/>
            <a:chOff x="0" y="0"/>
            <a:chExt cx="10339906" cy="10060715"/>
          </a:xfrm>
        </p:grpSpPr>
        <p:grpSp>
          <p:nvGrpSpPr>
            <p:cNvPr id="377" name="成组"/>
            <p:cNvGrpSpPr/>
            <p:nvPr/>
          </p:nvGrpSpPr>
          <p:grpSpPr>
            <a:xfrm>
              <a:off x="5389667" y="0"/>
              <a:ext cx="4950240" cy="10060716"/>
              <a:chOff x="0" y="0"/>
              <a:chExt cx="4950238" cy="10060715"/>
            </a:xfrm>
          </p:grpSpPr>
          <p:pic>
            <p:nvPicPr>
              <p:cNvPr id="375" name="图像" descr="图像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950239" cy="10060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IMG_5456.PNG" descr="IMG_5456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39576" y="1233837"/>
                <a:ext cx="4271085" cy="75930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0" name="成组"/>
            <p:cNvGrpSpPr/>
            <p:nvPr/>
          </p:nvGrpSpPr>
          <p:grpSpPr>
            <a:xfrm>
              <a:off x="0" y="0"/>
              <a:ext cx="4950239" cy="10060716"/>
              <a:chOff x="0" y="0"/>
              <a:chExt cx="4950238" cy="10060715"/>
            </a:xfrm>
          </p:grpSpPr>
          <p:pic>
            <p:nvPicPr>
              <p:cNvPr id="378" name="图像" descr="图像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950239" cy="10060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9" name="IMG_5457.PNG" descr="IMG_5457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39576" y="1233838"/>
                <a:ext cx="4271086" cy="75930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84" name="IMG_5396.PNG"/>
          <p:cNvGrpSpPr/>
          <p:nvPr/>
        </p:nvGrpSpPr>
        <p:grpSpPr>
          <a:xfrm>
            <a:off x="1377175" y="5611609"/>
            <a:ext cx="9780110" cy="7181556"/>
            <a:chOff x="0" y="0"/>
            <a:chExt cx="9780109" cy="7181554"/>
          </a:xfrm>
        </p:grpSpPr>
        <p:pic>
          <p:nvPicPr>
            <p:cNvPr id="383" name="IMG_5396.PNG" descr="IMG_539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5331" t="0" r="12788" b="6254"/>
            <a:stretch>
              <a:fillRect/>
            </a:stretch>
          </p:blipFill>
          <p:spPr>
            <a:xfrm>
              <a:off x="12700" y="12700"/>
              <a:ext cx="9754711" cy="71561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2" name="IMG_5396.PNG" descr="IMG_5396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9780110" cy="7181556"/>
            </a:xfrm>
            <a:prstGeom prst="rect">
              <a:avLst/>
            </a:prstGeom>
            <a:effectLst/>
          </p:spPr>
        </p:pic>
      </p:grpSp>
      <p:sp>
        <p:nvSpPr>
          <p:cNvPr id="385" name="箭头 10"/>
          <p:cNvSpPr/>
          <p:nvPr/>
        </p:nvSpPr>
        <p:spPr>
          <a:xfrm>
            <a:off x="11660863" y="8745489"/>
            <a:ext cx="502477" cy="405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3" y="0"/>
                </a:moveTo>
                <a:lnTo>
                  <a:pt x="7430" y="3919"/>
                </a:lnTo>
                <a:lnTo>
                  <a:pt x="12357" y="8377"/>
                </a:lnTo>
                <a:lnTo>
                  <a:pt x="0" y="8377"/>
                </a:lnTo>
                <a:lnTo>
                  <a:pt x="0" y="13231"/>
                </a:lnTo>
                <a:lnTo>
                  <a:pt x="12288" y="13231"/>
                </a:lnTo>
                <a:lnTo>
                  <a:pt x="7420" y="17700"/>
                </a:lnTo>
                <a:lnTo>
                  <a:pt x="9753" y="21600"/>
                </a:lnTo>
                <a:lnTo>
                  <a:pt x="21600" y="10728"/>
                </a:lnTo>
                <a:lnTo>
                  <a:pt x="9743" y="0"/>
                </a:lnTo>
                <a:close/>
              </a:path>
            </a:pathLst>
          </a:custGeom>
          <a:solidFill>
            <a:srgbClr val="EAAC2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6" name="优惠券海报,简约实用，常规营销的AK-47"/>
          <p:cNvSpPr txBox="1"/>
          <p:nvPr/>
        </p:nvSpPr>
        <p:spPr>
          <a:xfrm>
            <a:off x="1504404" y="2968624"/>
            <a:ext cx="8843684" cy="203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4400">
                <a:solidFill>
                  <a:srgbClr val="12BE8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优惠券海报,简约实用，常规营销的AK-47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营销能力:积分商城</a:t>
            </a:r>
          </a:p>
        </p:txBody>
      </p:sp>
      <p:sp>
        <p:nvSpPr>
          <p:cNvPr id="389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90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68062" y="2483772"/>
            <a:ext cx="5254387" cy="10678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1551" y="2483772"/>
            <a:ext cx="5254387" cy="10678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5040" y="2483772"/>
            <a:ext cx="5254386" cy="10678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成组" descr="成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74574" y="2483772"/>
            <a:ext cx="5254387" cy="10678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G_5451.PNG" descr="IMG_545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8566" y="3774856"/>
            <a:ext cx="4571850" cy="8127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G_5454.PNG" descr="IMG_545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2724" y="3796993"/>
            <a:ext cx="4559018" cy="8104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MG_5452.PNG" descr="IMG_545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606070" y="3741962"/>
            <a:ext cx="4591393" cy="8162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G_5453.PNG" descr="IMG_545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847239" y="3826727"/>
            <a:ext cx="4496032" cy="7992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营销能力:精准营销</a:t>
            </a:r>
          </a:p>
        </p:txBody>
      </p:sp>
      <p:sp>
        <p:nvSpPr>
          <p:cNvPr id="401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02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屏幕快照 2017-07-19 上午10.38.06.png" descr="屏幕快照 2017-07-19 上午10.38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7707" y="3651249"/>
            <a:ext cx="9894963" cy="454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屏幕快照 2017-07-19 上午10.38.23的副本.png" descr="屏幕快照 2017-07-19 上午10.38.23的副本.png"/>
          <p:cNvPicPr>
            <a:picLocks noChangeAspect="1"/>
          </p:cNvPicPr>
          <p:nvPr/>
        </p:nvPicPr>
        <p:blipFill>
          <a:blip r:embed="rId4">
            <a:extLst/>
          </a:blip>
          <a:srcRect l="968" t="4609" r="968" b="4609"/>
          <a:stretch>
            <a:fillRect/>
          </a:stretch>
        </p:blipFill>
        <p:spPr>
          <a:xfrm>
            <a:off x="1437517" y="8545205"/>
            <a:ext cx="9875380" cy="2047938"/>
          </a:xfrm>
          <a:prstGeom prst="rect">
            <a:avLst/>
          </a:prstGeom>
          <a:ln w="25400">
            <a:solidFill>
              <a:srgbClr val="D5D5D5"/>
            </a:solidFill>
            <a:miter lim="400000"/>
          </a:ln>
        </p:spPr>
      </p:pic>
      <p:pic>
        <p:nvPicPr>
          <p:cNvPr id="405" name="屏幕快照 2017-07-19 上午10.44.43.png" descr="屏幕快照 2017-07-19 上午10.44.43.png"/>
          <p:cNvPicPr>
            <a:picLocks noChangeAspect="1"/>
          </p:cNvPicPr>
          <p:nvPr/>
        </p:nvPicPr>
        <p:blipFill>
          <a:blip r:embed="rId5">
            <a:extLst/>
          </a:blip>
          <a:srcRect l="0" t="0" r="4171" b="0"/>
          <a:stretch>
            <a:fillRect/>
          </a:stretch>
        </p:blipFill>
        <p:spPr>
          <a:xfrm>
            <a:off x="19195220" y="3724946"/>
            <a:ext cx="3751114" cy="6877771"/>
          </a:xfrm>
          <a:prstGeom prst="rect">
            <a:avLst/>
          </a:prstGeom>
          <a:ln w="25400">
            <a:solidFill>
              <a:srgbClr val="D5D5D5"/>
            </a:solidFill>
            <a:miter lim="400000"/>
          </a:ln>
        </p:spPr>
      </p:pic>
      <p:pic>
        <p:nvPicPr>
          <p:cNvPr id="406" name="屏幕快照 2017-07-27 下午6.41.23.png" descr="屏幕快照 2017-07-27 下午6.41.23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633"/>
          <a:stretch>
            <a:fillRect/>
          </a:stretch>
        </p:blipFill>
        <p:spPr>
          <a:xfrm>
            <a:off x="11487150" y="3696292"/>
            <a:ext cx="7533858" cy="6900532"/>
          </a:xfrm>
          <a:prstGeom prst="rect">
            <a:avLst/>
          </a:prstGeom>
          <a:ln w="25400">
            <a:solidFill>
              <a:srgbClr val="D5D5D5"/>
            </a:solidFill>
            <a:miter lim="400000"/>
          </a:ln>
        </p:spPr>
      </p:pic>
      <p:sp>
        <p:nvSpPr>
          <p:cNvPr id="407" name="会员精准营销"/>
          <p:cNvSpPr txBox="1"/>
          <p:nvPr/>
        </p:nvSpPr>
        <p:spPr>
          <a:xfrm>
            <a:off x="5365538" y="10941897"/>
            <a:ext cx="20193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会员精准营销</a:t>
            </a:r>
          </a:p>
        </p:txBody>
      </p:sp>
      <p:sp>
        <p:nvSpPr>
          <p:cNvPr id="408" name="会员数据分析"/>
          <p:cNvSpPr txBox="1"/>
          <p:nvPr/>
        </p:nvSpPr>
        <p:spPr>
          <a:xfrm>
            <a:off x="20061201" y="10959239"/>
            <a:ext cx="20193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会员数据分析</a:t>
            </a:r>
          </a:p>
        </p:txBody>
      </p:sp>
      <p:sp>
        <p:nvSpPr>
          <p:cNvPr id="409" name="会员数据统计"/>
          <p:cNvSpPr txBox="1"/>
          <p:nvPr/>
        </p:nvSpPr>
        <p:spPr>
          <a:xfrm>
            <a:off x="14244439" y="10941897"/>
            <a:ext cx="20193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会员数据统计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营销能力:小程序</a:t>
            </a:r>
          </a:p>
        </p:txBody>
      </p:sp>
      <p:sp>
        <p:nvSpPr>
          <p:cNvPr id="412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13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基于微信小程序能力，在消费者端提供极致体验盘活线下客流！"/>
          <p:cNvSpPr txBox="1"/>
          <p:nvPr/>
        </p:nvSpPr>
        <p:spPr>
          <a:xfrm>
            <a:off x="1387952" y="4041258"/>
            <a:ext cx="10174520" cy="229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50000"/>
              </a:lnSpc>
              <a:defRPr sz="5000">
                <a:solidFill>
                  <a:srgbClr val="12BE8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基于微信小程序能力，在消费者端提供极致体验盘活线下客流！</a:t>
            </a:r>
          </a:p>
        </p:txBody>
      </p:sp>
      <p:sp>
        <p:nvSpPr>
          <p:cNvPr id="415" name="通过微信流量向门店引流的工具…"/>
          <p:cNvSpPr txBox="1"/>
          <p:nvPr/>
        </p:nvSpPr>
        <p:spPr>
          <a:xfrm>
            <a:off x="1387952" y="7864068"/>
            <a:ext cx="10174520" cy="338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4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通过微信流量向门店引流的工具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4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实现线上运营门店客流的转换器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4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提升消费者用户体验的服务触点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4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消费者充分互动精准推送的通道</a:t>
            </a:r>
          </a:p>
        </p:txBody>
      </p:sp>
      <p:grpSp>
        <p:nvGrpSpPr>
          <p:cNvPr id="424" name="成组"/>
          <p:cNvGrpSpPr/>
          <p:nvPr/>
        </p:nvGrpSpPr>
        <p:grpSpPr>
          <a:xfrm>
            <a:off x="12714504" y="2688735"/>
            <a:ext cx="10174520" cy="9877478"/>
            <a:chOff x="0" y="0"/>
            <a:chExt cx="10174519" cy="9877476"/>
          </a:xfrm>
        </p:grpSpPr>
        <p:grpSp>
          <p:nvGrpSpPr>
            <p:cNvPr id="418" name="成组"/>
            <p:cNvGrpSpPr/>
            <p:nvPr/>
          </p:nvGrpSpPr>
          <p:grpSpPr>
            <a:xfrm>
              <a:off x="0" y="0"/>
              <a:ext cx="4860079" cy="9877477"/>
              <a:chOff x="0" y="0"/>
              <a:chExt cx="4860078" cy="9877476"/>
            </a:xfrm>
          </p:grpSpPr>
          <p:pic>
            <p:nvPicPr>
              <p:cNvPr id="416" name="图像" descr="图像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860079" cy="9877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7" name="IMG_5457.PNG" descr="IMG_5457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33392" y="1211366"/>
                <a:ext cx="4193294" cy="74547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1" name="成组"/>
            <p:cNvGrpSpPr/>
            <p:nvPr/>
          </p:nvGrpSpPr>
          <p:grpSpPr>
            <a:xfrm>
              <a:off x="5314440" y="0"/>
              <a:ext cx="4860080" cy="9877477"/>
              <a:chOff x="0" y="0"/>
              <a:chExt cx="4860078" cy="9877476"/>
            </a:xfrm>
          </p:grpSpPr>
          <p:pic>
            <p:nvPicPr>
              <p:cNvPr id="419" name="图像" descr="图像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860079" cy="9877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0" name="IMG_5457.PNG" descr="IMG_5457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33392" y="1211366"/>
                <a:ext cx="4193294" cy="74547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22" name="图像" descr="图像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3727" y="1170120"/>
              <a:ext cx="4232624" cy="7537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3" name="图像" descr="图像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628168" y="1174525"/>
              <a:ext cx="4232624" cy="7528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收款小精灵服务</a:t>
            </a:r>
          </a:p>
        </p:txBody>
      </p:sp>
      <p:sp>
        <p:nvSpPr>
          <p:cNvPr id="427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28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圆形"/>
          <p:cNvSpPr/>
          <p:nvPr/>
        </p:nvSpPr>
        <p:spPr>
          <a:xfrm>
            <a:off x="6163180" y="5191630"/>
            <a:ext cx="3142241" cy="3142240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</a:p>
        </p:txBody>
      </p:sp>
      <p:sp>
        <p:nvSpPr>
          <p:cNvPr id="430" name="圆形"/>
          <p:cNvSpPr/>
          <p:nvPr/>
        </p:nvSpPr>
        <p:spPr>
          <a:xfrm>
            <a:off x="1895980" y="5191630"/>
            <a:ext cx="3142241" cy="3142240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</a:p>
        </p:txBody>
      </p:sp>
      <p:sp>
        <p:nvSpPr>
          <p:cNvPr id="431" name="提供远程一对一培训"/>
          <p:cNvSpPr txBox="1"/>
          <p:nvPr/>
        </p:nvSpPr>
        <p:spPr>
          <a:xfrm>
            <a:off x="1695450" y="9137650"/>
            <a:ext cx="3543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提供远程一对一培训</a:t>
            </a:r>
          </a:p>
        </p:txBody>
      </p:sp>
      <p:sp>
        <p:nvSpPr>
          <p:cNvPr id="432" name="提供线上直播的培训"/>
          <p:cNvSpPr txBox="1"/>
          <p:nvPr/>
        </p:nvSpPr>
        <p:spPr>
          <a:xfrm>
            <a:off x="5962650" y="9137650"/>
            <a:ext cx="3162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提供线上直播培训</a:t>
            </a:r>
          </a:p>
        </p:txBody>
      </p:sp>
      <p:sp>
        <p:nvSpPr>
          <p:cNvPr id="433" name="提供标准落地工具包"/>
          <p:cNvSpPr txBox="1"/>
          <p:nvPr/>
        </p:nvSpPr>
        <p:spPr>
          <a:xfrm>
            <a:off x="14687550" y="9137650"/>
            <a:ext cx="354330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提供标准落地工具包</a:t>
            </a:r>
          </a:p>
        </p:txBody>
      </p:sp>
      <p:sp>
        <p:nvSpPr>
          <p:cNvPr id="434" name="提供城市端集中培训"/>
          <p:cNvSpPr txBox="1"/>
          <p:nvPr/>
        </p:nvSpPr>
        <p:spPr>
          <a:xfrm>
            <a:off x="10801349" y="9137650"/>
            <a:ext cx="2400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提供线下培训</a:t>
            </a:r>
          </a:p>
        </p:txBody>
      </p:sp>
      <p:sp>
        <p:nvSpPr>
          <p:cNvPr id="435" name="提供安装的远程协助"/>
          <p:cNvSpPr txBox="1"/>
          <p:nvPr/>
        </p:nvSpPr>
        <p:spPr>
          <a:xfrm>
            <a:off x="19145250" y="9137650"/>
            <a:ext cx="354330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提供安装的远程协助</a:t>
            </a:r>
          </a:p>
        </p:txBody>
      </p:sp>
      <p:pic>
        <p:nvPicPr>
          <p:cNvPr id="43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7119" y="5612769"/>
            <a:ext cx="2299962" cy="2299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544" y="5613995"/>
            <a:ext cx="2043511" cy="2043511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圆形"/>
          <p:cNvSpPr/>
          <p:nvPr/>
        </p:nvSpPr>
        <p:spPr>
          <a:xfrm>
            <a:off x="10430378" y="5191630"/>
            <a:ext cx="3142241" cy="3142240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</a:p>
        </p:txBody>
      </p:sp>
      <p:sp>
        <p:nvSpPr>
          <p:cNvPr id="439" name="圆形"/>
          <p:cNvSpPr/>
          <p:nvPr/>
        </p:nvSpPr>
        <p:spPr>
          <a:xfrm>
            <a:off x="14888080" y="5191630"/>
            <a:ext cx="3142241" cy="3142240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</a:p>
        </p:txBody>
      </p:sp>
      <p:sp>
        <p:nvSpPr>
          <p:cNvPr id="440" name="圆形"/>
          <p:cNvSpPr/>
          <p:nvPr/>
        </p:nvSpPr>
        <p:spPr>
          <a:xfrm>
            <a:off x="19345780" y="5191630"/>
            <a:ext cx="3142241" cy="3142240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</a:p>
        </p:txBody>
      </p:sp>
      <p:pic>
        <p:nvPicPr>
          <p:cNvPr id="441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87037" y="5753038"/>
            <a:ext cx="2019425" cy="2019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502917" y="5806468"/>
            <a:ext cx="1912565" cy="1912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895145" y="5740995"/>
            <a:ext cx="2043511" cy="204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收款小精灵行业解决方案</a:t>
            </a:r>
          </a:p>
        </p:txBody>
      </p:sp>
      <p:sp>
        <p:nvSpPr>
          <p:cNvPr id="446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47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超市/便利店"/>
          <p:cNvSpPr txBox="1"/>
          <p:nvPr/>
        </p:nvSpPr>
        <p:spPr>
          <a:xfrm>
            <a:off x="1961704" y="6083300"/>
            <a:ext cx="2125155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超市/便利店</a:t>
            </a:r>
          </a:p>
        </p:txBody>
      </p:sp>
      <p:sp>
        <p:nvSpPr>
          <p:cNvPr id="449" name="中餐"/>
          <p:cNvSpPr txBox="1"/>
          <p:nvPr/>
        </p:nvSpPr>
        <p:spPr>
          <a:xfrm>
            <a:off x="5700102" y="60833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中餐</a:t>
            </a:r>
          </a:p>
        </p:txBody>
      </p:sp>
      <p:sp>
        <p:nvSpPr>
          <p:cNvPr id="450" name="快餐"/>
          <p:cNvSpPr txBox="1"/>
          <p:nvPr/>
        </p:nvSpPr>
        <p:spPr>
          <a:xfrm>
            <a:off x="8814073" y="60833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快餐</a:t>
            </a:r>
          </a:p>
        </p:txBody>
      </p:sp>
      <p:sp>
        <p:nvSpPr>
          <p:cNvPr id="451" name="美食城"/>
          <p:cNvSpPr txBox="1"/>
          <p:nvPr/>
        </p:nvSpPr>
        <p:spPr>
          <a:xfrm>
            <a:off x="11737544" y="6083300"/>
            <a:ext cx="1257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美食城</a:t>
            </a:r>
          </a:p>
        </p:txBody>
      </p:sp>
      <p:sp>
        <p:nvSpPr>
          <p:cNvPr id="452" name="百货"/>
          <p:cNvSpPr txBox="1"/>
          <p:nvPr/>
        </p:nvSpPr>
        <p:spPr>
          <a:xfrm>
            <a:off x="15042016" y="60833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百货</a:t>
            </a:r>
          </a:p>
        </p:txBody>
      </p:sp>
      <p:sp>
        <p:nvSpPr>
          <p:cNvPr id="453" name="购物中心"/>
          <p:cNvSpPr txBox="1"/>
          <p:nvPr/>
        </p:nvSpPr>
        <p:spPr>
          <a:xfrm>
            <a:off x="17774987" y="6083300"/>
            <a:ext cx="1638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购物中心</a:t>
            </a:r>
          </a:p>
        </p:txBody>
      </p:sp>
      <p:sp>
        <p:nvSpPr>
          <p:cNvPr id="454" name="服饰"/>
          <p:cNvSpPr txBox="1"/>
          <p:nvPr/>
        </p:nvSpPr>
        <p:spPr>
          <a:xfrm>
            <a:off x="21269959" y="60833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服饰</a:t>
            </a:r>
          </a:p>
        </p:txBody>
      </p:sp>
      <p:sp>
        <p:nvSpPr>
          <p:cNvPr id="455" name="教育"/>
          <p:cNvSpPr txBox="1"/>
          <p:nvPr/>
        </p:nvSpPr>
        <p:spPr>
          <a:xfrm>
            <a:off x="2586131" y="103759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教育</a:t>
            </a:r>
          </a:p>
        </p:txBody>
      </p:sp>
      <p:sp>
        <p:nvSpPr>
          <p:cNvPr id="456" name="药店"/>
          <p:cNvSpPr txBox="1"/>
          <p:nvPr/>
        </p:nvSpPr>
        <p:spPr>
          <a:xfrm>
            <a:off x="5700102" y="103759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药店</a:t>
            </a:r>
          </a:p>
        </p:txBody>
      </p:sp>
      <p:sp>
        <p:nvSpPr>
          <p:cNvPr id="457" name="汽车"/>
          <p:cNvSpPr txBox="1"/>
          <p:nvPr/>
        </p:nvSpPr>
        <p:spPr>
          <a:xfrm>
            <a:off x="8814073" y="103759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汽车</a:t>
            </a:r>
          </a:p>
        </p:txBody>
      </p:sp>
      <p:sp>
        <p:nvSpPr>
          <p:cNvPr id="458" name="美业"/>
          <p:cNvSpPr txBox="1"/>
          <p:nvPr/>
        </p:nvSpPr>
        <p:spPr>
          <a:xfrm>
            <a:off x="11928044" y="103759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美业</a:t>
            </a:r>
          </a:p>
        </p:txBody>
      </p:sp>
      <p:sp>
        <p:nvSpPr>
          <p:cNvPr id="459" name="健身"/>
          <p:cNvSpPr txBox="1"/>
          <p:nvPr/>
        </p:nvSpPr>
        <p:spPr>
          <a:xfrm>
            <a:off x="15042016" y="103759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健身</a:t>
            </a:r>
          </a:p>
        </p:txBody>
      </p:sp>
      <p:sp>
        <p:nvSpPr>
          <p:cNvPr id="460" name="景区"/>
          <p:cNvSpPr txBox="1"/>
          <p:nvPr/>
        </p:nvSpPr>
        <p:spPr>
          <a:xfrm>
            <a:off x="18155987" y="103759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景区</a:t>
            </a:r>
          </a:p>
        </p:txBody>
      </p:sp>
      <p:sp>
        <p:nvSpPr>
          <p:cNvPr id="461" name="旅行社"/>
          <p:cNvSpPr txBox="1"/>
          <p:nvPr/>
        </p:nvSpPr>
        <p:spPr>
          <a:xfrm>
            <a:off x="21079459" y="10375900"/>
            <a:ext cx="1257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旅行社</a:t>
            </a:r>
          </a:p>
        </p:txBody>
      </p:sp>
      <p:pic>
        <p:nvPicPr>
          <p:cNvPr id="462" name="Bitmap.png" descr="Bitm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7773" y="4525662"/>
            <a:ext cx="1453017" cy="870386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书堆"/>
          <p:cNvSpPr/>
          <p:nvPr/>
        </p:nvSpPr>
        <p:spPr>
          <a:xfrm>
            <a:off x="2359646" y="8704974"/>
            <a:ext cx="1329271" cy="1204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酒店"/>
          <p:cNvSpPr/>
          <p:nvPr/>
        </p:nvSpPr>
        <p:spPr>
          <a:xfrm>
            <a:off x="21138736" y="8618055"/>
            <a:ext cx="1138744" cy="1378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45" y="0"/>
                </a:moveTo>
                <a:lnTo>
                  <a:pt x="3845" y="21600"/>
                </a:lnTo>
                <a:lnTo>
                  <a:pt x="9622" y="21600"/>
                </a:lnTo>
                <a:lnTo>
                  <a:pt x="9622" y="17888"/>
                </a:lnTo>
                <a:lnTo>
                  <a:pt x="11892" y="17888"/>
                </a:lnTo>
                <a:lnTo>
                  <a:pt x="11892" y="21600"/>
                </a:lnTo>
                <a:lnTo>
                  <a:pt x="13548" y="21600"/>
                </a:lnTo>
                <a:lnTo>
                  <a:pt x="13548" y="17888"/>
                </a:lnTo>
                <a:lnTo>
                  <a:pt x="15817" y="17888"/>
                </a:lnTo>
                <a:lnTo>
                  <a:pt x="1581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3845" y="0"/>
                </a:lnTo>
                <a:close/>
                <a:moveTo>
                  <a:pt x="0" y="1697"/>
                </a:moveTo>
                <a:lnTo>
                  <a:pt x="0" y="11543"/>
                </a:lnTo>
                <a:lnTo>
                  <a:pt x="2976" y="11543"/>
                </a:lnTo>
                <a:lnTo>
                  <a:pt x="2976" y="1697"/>
                </a:lnTo>
                <a:lnTo>
                  <a:pt x="0" y="1697"/>
                </a:lnTo>
                <a:close/>
                <a:moveTo>
                  <a:pt x="5704" y="1707"/>
                </a:moveTo>
                <a:lnTo>
                  <a:pt x="7975" y="1707"/>
                </a:lnTo>
                <a:lnTo>
                  <a:pt x="7975" y="3582"/>
                </a:lnTo>
                <a:lnTo>
                  <a:pt x="5704" y="3582"/>
                </a:lnTo>
                <a:lnTo>
                  <a:pt x="5704" y="1707"/>
                </a:lnTo>
                <a:close/>
                <a:moveTo>
                  <a:pt x="9622" y="1707"/>
                </a:moveTo>
                <a:lnTo>
                  <a:pt x="11892" y="1707"/>
                </a:lnTo>
                <a:lnTo>
                  <a:pt x="11892" y="3582"/>
                </a:lnTo>
                <a:lnTo>
                  <a:pt x="9622" y="3582"/>
                </a:lnTo>
                <a:lnTo>
                  <a:pt x="9622" y="1707"/>
                </a:lnTo>
                <a:close/>
                <a:moveTo>
                  <a:pt x="13548" y="1707"/>
                </a:moveTo>
                <a:lnTo>
                  <a:pt x="15817" y="1707"/>
                </a:lnTo>
                <a:lnTo>
                  <a:pt x="15817" y="3582"/>
                </a:lnTo>
                <a:lnTo>
                  <a:pt x="13548" y="3582"/>
                </a:lnTo>
                <a:lnTo>
                  <a:pt x="13548" y="1707"/>
                </a:lnTo>
                <a:close/>
                <a:moveTo>
                  <a:pt x="17473" y="1707"/>
                </a:moveTo>
                <a:lnTo>
                  <a:pt x="19742" y="1707"/>
                </a:lnTo>
                <a:lnTo>
                  <a:pt x="19742" y="3582"/>
                </a:lnTo>
                <a:lnTo>
                  <a:pt x="17473" y="3582"/>
                </a:lnTo>
                <a:lnTo>
                  <a:pt x="17473" y="1707"/>
                </a:lnTo>
                <a:close/>
                <a:moveTo>
                  <a:pt x="1490" y="2307"/>
                </a:moveTo>
                <a:lnTo>
                  <a:pt x="1727" y="2906"/>
                </a:lnTo>
                <a:lnTo>
                  <a:pt x="2486" y="2906"/>
                </a:lnTo>
                <a:lnTo>
                  <a:pt x="1871" y="3275"/>
                </a:lnTo>
                <a:lnTo>
                  <a:pt x="2106" y="3874"/>
                </a:lnTo>
                <a:lnTo>
                  <a:pt x="1490" y="3508"/>
                </a:lnTo>
                <a:lnTo>
                  <a:pt x="877" y="3874"/>
                </a:lnTo>
                <a:lnTo>
                  <a:pt x="1112" y="3275"/>
                </a:lnTo>
                <a:lnTo>
                  <a:pt x="497" y="2906"/>
                </a:lnTo>
                <a:lnTo>
                  <a:pt x="1255" y="2906"/>
                </a:lnTo>
                <a:lnTo>
                  <a:pt x="1490" y="2307"/>
                </a:lnTo>
                <a:close/>
                <a:moveTo>
                  <a:pt x="1490" y="4528"/>
                </a:moveTo>
                <a:lnTo>
                  <a:pt x="1727" y="5129"/>
                </a:lnTo>
                <a:lnTo>
                  <a:pt x="2486" y="5129"/>
                </a:lnTo>
                <a:lnTo>
                  <a:pt x="1871" y="5495"/>
                </a:lnTo>
                <a:lnTo>
                  <a:pt x="2106" y="6095"/>
                </a:lnTo>
                <a:lnTo>
                  <a:pt x="1490" y="5728"/>
                </a:lnTo>
                <a:lnTo>
                  <a:pt x="877" y="6095"/>
                </a:lnTo>
                <a:lnTo>
                  <a:pt x="1112" y="5495"/>
                </a:lnTo>
                <a:lnTo>
                  <a:pt x="497" y="5129"/>
                </a:lnTo>
                <a:lnTo>
                  <a:pt x="1255" y="5129"/>
                </a:lnTo>
                <a:lnTo>
                  <a:pt x="1490" y="4528"/>
                </a:lnTo>
                <a:close/>
                <a:moveTo>
                  <a:pt x="5704" y="4987"/>
                </a:moveTo>
                <a:lnTo>
                  <a:pt x="7975" y="4987"/>
                </a:lnTo>
                <a:lnTo>
                  <a:pt x="7975" y="6863"/>
                </a:lnTo>
                <a:lnTo>
                  <a:pt x="5704" y="6863"/>
                </a:lnTo>
                <a:lnTo>
                  <a:pt x="5704" y="4987"/>
                </a:lnTo>
                <a:close/>
                <a:moveTo>
                  <a:pt x="9622" y="4987"/>
                </a:moveTo>
                <a:lnTo>
                  <a:pt x="11892" y="4987"/>
                </a:lnTo>
                <a:lnTo>
                  <a:pt x="11892" y="6863"/>
                </a:lnTo>
                <a:lnTo>
                  <a:pt x="9622" y="6863"/>
                </a:lnTo>
                <a:lnTo>
                  <a:pt x="9622" y="4987"/>
                </a:lnTo>
                <a:close/>
                <a:moveTo>
                  <a:pt x="13548" y="4987"/>
                </a:moveTo>
                <a:lnTo>
                  <a:pt x="15817" y="4987"/>
                </a:lnTo>
                <a:lnTo>
                  <a:pt x="15817" y="6863"/>
                </a:lnTo>
                <a:lnTo>
                  <a:pt x="13548" y="6863"/>
                </a:lnTo>
                <a:lnTo>
                  <a:pt x="13548" y="4987"/>
                </a:lnTo>
                <a:close/>
                <a:moveTo>
                  <a:pt x="17473" y="4987"/>
                </a:moveTo>
                <a:lnTo>
                  <a:pt x="19742" y="4987"/>
                </a:lnTo>
                <a:lnTo>
                  <a:pt x="19742" y="6863"/>
                </a:lnTo>
                <a:lnTo>
                  <a:pt x="17473" y="6863"/>
                </a:lnTo>
                <a:lnTo>
                  <a:pt x="17473" y="4987"/>
                </a:lnTo>
                <a:close/>
                <a:moveTo>
                  <a:pt x="1490" y="6939"/>
                </a:moveTo>
                <a:lnTo>
                  <a:pt x="1727" y="7539"/>
                </a:lnTo>
                <a:lnTo>
                  <a:pt x="2486" y="7539"/>
                </a:lnTo>
                <a:lnTo>
                  <a:pt x="1871" y="7905"/>
                </a:lnTo>
                <a:lnTo>
                  <a:pt x="2106" y="8507"/>
                </a:lnTo>
                <a:lnTo>
                  <a:pt x="1490" y="8138"/>
                </a:lnTo>
                <a:lnTo>
                  <a:pt x="877" y="8507"/>
                </a:lnTo>
                <a:lnTo>
                  <a:pt x="1112" y="7905"/>
                </a:lnTo>
                <a:lnTo>
                  <a:pt x="497" y="7539"/>
                </a:lnTo>
                <a:lnTo>
                  <a:pt x="1255" y="7539"/>
                </a:lnTo>
                <a:lnTo>
                  <a:pt x="1490" y="6939"/>
                </a:lnTo>
                <a:close/>
                <a:moveTo>
                  <a:pt x="5704" y="8274"/>
                </a:moveTo>
                <a:lnTo>
                  <a:pt x="7975" y="8274"/>
                </a:lnTo>
                <a:lnTo>
                  <a:pt x="7975" y="10148"/>
                </a:lnTo>
                <a:lnTo>
                  <a:pt x="5704" y="10148"/>
                </a:lnTo>
                <a:lnTo>
                  <a:pt x="5704" y="8274"/>
                </a:lnTo>
                <a:close/>
                <a:moveTo>
                  <a:pt x="9622" y="8274"/>
                </a:moveTo>
                <a:lnTo>
                  <a:pt x="11892" y="8274"/>
                </a:lnTo>
                <a:lnTo>
                  <a:pt x="11892" y="10148"/>
                </a:lnTo>
                <a:lnTo>
                  <a:pt x="9622" y="10148"/>
                </a:lnTo>
                <a:lnTo>
                  <a:pt x="9622" y="8274"/>
                </a:lnTo>
                <a:close/>
                <a:moveTo>
                  <a:pt x="13548" y="8274"/>
                </a:moveTo>
                <a:lnTo>
                  <a:pt x="15817" y="8274"/>
                </a:lnTo>
                <a:lnTo>
                  <a:pt x="15817" y="10148"/>
                </a:lnTo>
                <a:lnTo>
                  <a:pt x="13548" y="10148"/>
                </a:lnTo>
                <a:lnTo>
                  <a:pt x="13548" y="8274"/>
                </a:lnTo>
                <a:close/>
                <a:moveTo>
                  <a:pt x="17473" y="8274"/>
                </a:moveTo>
                <a:lnTo>
                  <a:pt x="19742" y="8274"/>
                </a:lnTo>
                <a:lnTo>
                  <a:pt x="19742" y="10148"/>
                </a:lnTo>
                <a:lnTo>
                  <a:pt x="17473" y="10148"/>
                </a:lnTo>
                <a:lnTo>
                  <a:pt x="17473" y="8274"/>
                </a:lnTo>
                <a:close/>
                <a:moveTo>
                  <a:pt x="1490" y="9224"/>
                </a:moveTo>
                <a:lnTo>
                  <a:pt x="1727" y="9824"/>
                </a:lnTo>
                <a:lnTo>
                  <a:pt x="2486" y="9824"/>
                </a:lnTo>
                <a:lnTo>
                  <a:pt x="1871" y="10192"/>
                </a:lnTo>
                <a:lnTo>
                  <a:pt x="2106" y="10792"/>
                </a:lnTo>
                <a:lnTo>
                  <a:pt x="1490" y="10425"/>
                </a:lnTo>
                <a:lnTo>
                  <a:pt x="877" y="10792"/>
                </a:lnTo>
                <a:lnTo>
                  <a:pt x="1112" y="10192"/>
                </a:lnTo>
                <a:lnTo>
                  <a:pt x="497" y="9824"/>
                </a:lnTo>
                <a:lnTo>
                  <a:pt x="1255" y="9824"/>
                </a:lnTo>
                <a:lnTo>
                  <a:pt x="1490" y="9224"/>
                </a:lnTo>
                <a:close/>
                <a:moveTo>
                  <a:pt x="5704" y="11553"/>
                </a:moveTo>
                <a:lnTo>
                  <a:pt x="7975" y="11553"/>
                </a:lnTo>
                <a:lnTo>
                  <a:pt x="7975" y="13429"/>
                </a:lnTo>
                <a:lnTo>
                  <a:pt x="5704" y="13429"/>
                </a:lnTo>
                <a:lnTo>
                  <a:pt x="5704" y="11553"/>
                </a:lnTo>
                <a:close/>
                <a:moveTo>
                  <a:pt x="9622" y="11553"/>
                </a:moveTo>
                <a:lnTo>
                  <a:pt x="11892" y="11553"/>
                </a:lnTo>
                <a:lnTo>
                  <a:pt x="11892" y="13429"/>
                </a:lnTo>
                <a:lnTo>
                  <a:pt x="9622" y="13429"/>
                </a:lnTo>
                <a:lnTo>
                  <a:pt x="9622" y="11553"/>
                </a:lnTo>
                <a:close/>
                <a:moveTo>
                  <a:pt x="13548" y="11553"/>
                </a:moveTo>
                <a:lnTo>
                  <a:pt x="15817" y="11553"/>
                </a:lnTo>
                <a:lnTo>
                  <a:pt x="15817" y="13429"/>
                </a:lnTo>
                <a:lnTo>
                  <a:pt x="13548" y="13429"/>
                </a:lnTo>
                <a:lnTo>
                  <a:pt x="13548" y="11553"/>
                </a:lnTo>
                <a:close/>
                <a:moveTo>
                  <a:pt x="17473" y="11553"/>
                </a:moveTo>
                <a:lnTo>
                  <a:pt x="19742" y="11553"/>
                </a:lnTo>
                <a:lnTo>
                  <a:pt x="19742" y="13429"/>
                </a:lnTo>
                <a:lnTo>
                  <a:pt x="17473" y="13429"/>
                </a:lnTo>
                <a:lnTo>
                  <a:pt x="17473" y="11553"/>
                </a:lnTo>
                <a:close/>
                <a:moveTo>
                  <a:pt x="5704" y="14840"/>
                </a:moveTo>
                <a:lnTo>
                  <a:pt x="7975" y="14840"/>
                </a:lnTo>
                <a:lnTo>
                  <a:pt x="7975" y="16714"/>
                </a:lnTo>
                <a:lnTo>
                  <a:pt x="5704" y="16714"/>
                </a:lnTo>
                <a:lnTo>
                  <a:pt x="5704" y="14840"/>
                </a:lnTo>
                <a:close/>
                <a:moveTo>
                  <a:pt x="9622" y="14840"/>
                </a:moveTo>
                <a:lnTo>
                  <a:pt x="11892" y="14840"/>
                </a:lnTo>
                <a:lnTo>
                  <a:pt x="11892" y="16714"/>
                </a:lnTo>
                <a:lnTo>
                  <a:pt x="9622" y="16714"/>
                </a:lnTo>
                <a:lnTo>
                  <a:pt x="9622" y="14840"/>
                </a:lnTo>
                <a:close/>
                <a:moveTo>
                  <a:pt x="13548" y="14840"/>
                </a:moveTo>
                <a:lnTo>
                  <a:pt x="15817" y="14840"/>
                </a:lnTo>
                <a:lnTo>
                  <a:pt x="15817" y="16714"/>
                </a:lnTo>
                <a:lnTo>
                  <a:pt x="13548" y="16714"/>
                </a:lnTo>
                <a:lnTo>
                  <a:pt x="13548" y="14840"/>
                </a:lnTo>
                <a:close/>
                <a:moveTo>
                  <a:pt x="17473" y="14840"/>
                </a:moveTo>
                <a:lnTo>
                  <a:pt x="19742" y="14840"/>
                </a:lnTo>
                <a:lnTo>
                  <a:pt x="19742" y="16714"/>
                </a:lnTo>
                <a:lnTo>
                  <a:pt x="17473" y="16714"/>
                </a:lnTo>
                <a:lnTo>
                  <a:pt x="17473" y="14840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医院"/>
          <p:cNvSpPr/>
          <p:nvPr/>
        </p:nvSpPr>
        <p:spPr>
          <a:xfrm>
            <a:off x="5435900" y="8758468"/>
            <a:ext cx="1404705" cy="1097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41" y="0"/>
                </a:moveTo>
                <a:lnTo>
                  <a:pt x="3341" y="3754"/>
                </a:lnTo>
                <a:lnTo>
                  <a:pt x="0" y="3754"/>
                </a:lnTo>
                <a:lnTo>
                  <a:pt x="0" y="21600"/>
                </a:lnTo>
                <a:lnTo>
                  <a:pt x="8297" y="21600"/>
                </a:lnTo>
                <a:lnTo>
                  <a:pt x="8297" y="17275"/>
                </a:lnTo>
                <a:lnTo>
                  <a:pt x="9939" y="17275"/>
                </a:lnTo>
                <a:lnTo>
                  <a:pt x="9939" y="21600"/>
                </a:lnTo>
                <a:lnTo>
                  <a:pt x="11595" y="21600"/>
                </a:lnTo>
                <a:lnTo>
                  <a:pt x="11595" y="17275"/>
                </a:lnTo>
                <a:lnTo>
                  <a:pt x="13239" y="17275"/>
                </a:lnTo>
                <a:lnTo>
                  <a:pt x="13239" y="21600"/>
                </a:lnTo>
                <a:lnTo>
                  <a:pt x="21600" y="21600"/>
                </a:lnTo>
                <a:lnTo>
                  <a:pt x="21600" y="3754"/>
                </a:lnTo>
                <a:lnTo>
                  <a:pt x="18195" y="3754"/>
                </a:lnTo>
                <a:lnTo>
                  <a:pt x="18195" y="0"/>
                </a:lnTo>
                <a:lnTo>
                  <a:pt x="3341" y="0"/>
                </a:lnTo>
                <a:close/>
                <a:moveTo>
                  <a:pt x="4997" y="1938"/>
                </a:moveTo>
                <a:lnTo>
                  <a:pt x="6641" y="1938"/>
                </a:lnTo>
                <a:lnTo>
                  <a:pt x="6641" y="3754"/>
                </a:lnTo>
                <a:lnTo>
                  <a:pt x="4997" y="3754"/>
                </a:lnTo>
                <a:lnTo>
                  <a:pt x="4997" y="1938"/>
                </a:lnTo>
                <a:close/>
                <a:moveTo>
                  <a:pt x="8297" y="1938"/>
                </a:moveTo>
                <a:lnTo>
                  <a:pt x="9939" y="1938"/>
                </a:lnTo>
                <a:lnTo>
                  <a:pt x="9939" y="3754"/>
                </a:lnTo>
                <a:lnTo>
                  <a:pt x="8297" y="3754"/>
                </a:lnTo>
                <a:lnTo>
                  <a:pt x="8297" y="1938"/>
                </a:lnTo>
                <a:close/>
                <a:moveTo>
                  <a:pt x="11595" y="1938"/>
                </a:moveTo>
                <a:lnTo>
                  <a:pt x="13239" y="1938"/>
                </a:lnTo>
                <a:lnTo>
                  <a:pt x="13239" y="3754"/>
                </a:lnTo>
                <a:lnTo>
                  <a:pt x="11595" y="3754"/>
                </a:lnTo>
                <a:lnTo>
                  <a:pt x="11595" y="1938"/>
                </a:lnTo>
                <a:close/>
                <a:moveTo>
                  <a:pt x="14895" y="1938"/>
                </a:moveTo>
                <a:lnTo>
                  <a:pt x="16538" y="1938"/>
                </a:lnTo>
                <a:lnTo>
                  <a:pt x="16538" y="3754"/>
                </a:lnTo>
                <a:lnTo>
                  <a:pt x="14895" y="3754"/>
                </a:lnTo>
                <a:lnTo>
                  <a:pt x="14895" y="1938"/>
                </a:lnTo>
                <a:close/>
                <a:moveTo>
                  <a:pt x="1698" y="5774"/>
                </a:moveTo>
                <a:lnTo>
                  <a:pt x="3341" y="5774"/>
                </a:lnTo>
                <a:lnTo>
                  <a:pt x="3341" y="7590"/>
                </a:lnTo>
                <a:lnTo>
                  <a:pt x="1698" y="7590"/>
                </a:lnTo>
                <a:lnTo>
                  <a:pt x="1698" y="5774"/>
                </a:lnTo>
                <a:close/>
                <a:moveTo>
                  <a:pt x="4997" y="5774"/>
                </a:moveTo>
                <a:lnTo>
                  <a:pt x="6641" y="5774"/>
                </a:lnTo>
                <a:lnTo>
                  <a:pt x="6641" y="7590"/>
                </a:lnTo>
                <a:lnTo>
                  <a:pt x="4997" y="7590"/>
                </a:lnTo>
                <a:lnTo>
                  <a:pt x="4997" y="5774"/>
                </a:lnTo>
                <a:close/>
                <a:moveTo>
                  <a:pt x="8297" y="5774"/>
                </a:moveTo>
                <a:lnTo>
                  <a:pt x="9939" y="5774"/>
                </a:lnTo>
                <a:lnTo>
                  <a:pt x="9939" y="7590"/>
                </a:lnTo>
                <a:lnTo>
                  <a:pt x="8297" y="7590"/>
                </a:lnTo>
                <a:lnTo>
                  <a:pt x="8297" y="5774"/>
                </a:lnTo>
                <a:close/>
                <a:moveTo>
                  <a:pt x="11595" y="5774"/>
                </a:moveTo>
                <a:lnTo>
                  <a:pt x="13239" y="5774"/>
                </a:lnTo>
                <a:lnTo>
                  <a:pt x="13239" y="7590"/>
                </a:lnTo>
                <a:lnTo>
                  <a:pt x="11595" y="7590"/>
                </a:lnTo>
                <a:lnTo>
                  <a:pt x="11595" y="5774"/>
                </a:lnTo>
                <a:close/>
                <a:moveTo>
                  <a:pt x="14895" y="5774"/>
                </a:moveTo>
                <a:lnTo>
                  <a:pt x="16538" y="5774"/>
                </a:lnTo>
                <a:lnTo>
                  <a:pt x="16538" y="7590"/>
                </a:lnTo>
                <a:lnTo>
                  <a:pt x="14895" y="7590"/>
                </a:lnTo>
                <a:lnTo>
                  <a:pt x="14895" y="5774"/>
                </a:lnTo>
                <a:close/>
                <a:moveTo>
                  <a:pt x="18195" y="5774"/>
                </a:moveTo>
                <a:lnTo>
                  <a:pt x="19838" y="5774"/>
                </a:lnTo>
                <a:lnTo>
                  <a:pt x="19838" y="7590"/>
                </a:lnTo>
                <a:lnTo>
                  <a:pt x="18195" y="7590"/>
                </a:lnTo>
                <a:lnTo>
                  <a:pt x="18195" y="5774"/>
                </a:lnTo>
                <a:close/>
                <a:moveTo>
                  <a:pt x="1698" y="9608"/>
                </a:moveTo>
                <a:lnTo>
                  <a:pt x="3341" y="9608"/>
                </a:lnTo>
                <a:lnTo>
                  <a:pt x="3341" y="11424"/>
                </a:lnTo>
                <a:lnTo>
                  <a:pt x="1698" y="11424"/>
                </a:lnTo>
                <a:lnTo>
                  <a:pt x="1698" y="9608"/>
                </a:lnTo>
                <a:close/>
                <a:moveTo>
                  <a:pt x="4997" y="9608"/>
                </a:moveTo>
                <a:lnTo>
                  <a:pt x="6641" y="9608"/>
                </a:lnTo>
                <a:lnTo>
                  <a:pt x="6641" y="11424"/>
                </a:lnTo>
                <a:lnTo>
                  <a:pt x="4997" y="11424"/>
                </a:lnTo>
                <a:lnTo>
                  <a:pt x="4997" y="9608"/>
                </a:lnTo>
                <a:close/>
                <a:moveTo>
                  <a:pt x="14895" y="9608"/>
                </a:moveTo>
                <a:lnTo>
                  <a:pt x="16538" y="9608"/>
                </a:lnTo>
                <a:lnTo>
                  <a:pt x="16538" y="11424"/>
                </a:lnTo>
                <a:lnTo>
                  <a:pt x="14895" y="11424"/>
                </a:lnTo>
                <a:lnTo>
                  <a:pt x="14895" y="9608"/>
                </a:lnTo>
                <a:close/>
                <a:moveTo>
                  <a:pt x="18195" y="9608"/>
                </a:moveTo>
                <a:lnTo>
                  <a:pt x="19838" y="9608"/>
                </a:lnTo>
                <a:lnTo>
                  <a:pt x="19838" y="11424"/>
                </a:lnTo>
                <a:lnTo>
                  <a:pt x="18195" y="11424"/>
                </a:lnTo>
                <a:lnTo>
                  <a:pt x="18195" y="9608"/>
                </a:lnTo>
                <a:close/>
                <a:moveTo>
                  <a:pt x="10799" y="9711"/>
                </a:moveTo>
                <a:cubicBezTo>
                  <a:pt x="11937" y="9711"/>
                  <a:pt x="12861" y="10893"/>
                  <a:pt x="12861" y="12350"/>
                </a:cubicBezTo>
                <a:cubicBezTo>
                  <a:pt x="12861" y="13806"/>
                  <a:pt x="11937" y="14988"/>
                  <a:pt x="10799" y="14988"/>
                </a:cubicBezTo>
                <a:cubicBezTo>
                  <a:pt x="9661" y="14988"/>
                  <a:pt x="8739" y="13806"/>
                  <a:pt x="8739" y="12350"/>
                </a:cubicBezTo>
                <a:cubicBezTo>
                  <a:pt x="8739" y="10893"/>
                  <a:pt x="9661" y="9711"/>
                  <a:pt x="10799" y="9711"/>
                </a:cubicBezTo>
                <a:close/>
                <a:moveTo>
                  <a:pt x="10314" y="10706"/>
                </a:moveTo>
                <a:lnTo>
                  <a:pt x="10314" y="11729"/>
                </a:lnTo>
                <a:lnTo>
                  <a:pt x="9515" y="11729"/>
                </a:lnTo>
                <a:lnTo>
                  <a:pt x="9515" y="12970"/>
                </a:lnTo>
                <a:lnTo>
                  <a:pt x="10314" y="12970"/>
                </a:lnTo>
                <a:lnTo>
                  <a:pt x="10314" y="13993"/>
                </a:lnTo>
                <a:lnTo>
                  <a:pt x="11284" y="13993"/>
                </a:lnTo>
                <a:lnTo>
                  <a:pt x="11284" y="12970"/>
                </a:lnTo>
                <a:lnTo>
                  <a:pt x="12083" y="12970"/>
                </a:lnTo>
                <a:lnTo>
                  <a:pt x="12083" y="11729"/>
                </a:lnTo>
                <a:lnTo>
                  <a:pt x="11284" y="11729"/>
                </a:lnTo>
                <a:lnTo>
                  <a:pt x="11284" y="10706"/>
                </a:lnTo>
                <a:lnTo>
                  <a:pt x="10314" y="10706"/>
                </a:lnTo>
                <a:close/>
                <a:moveTo>
                  <a:pt x="1698" y="13442"/>
                </a:moveTo>
                <a:lnTo>
                  <a:pt x="3341" y="13442"/>
                </a:lnTo>
                <a:lnTo>
                  <a:pt x="3341" y="15257"/>
                </a:lnTo>
                <a:lnTo>
                  <a:pt x="1698" y="15257"/>
                </a:lnTo>
                <a:lnTo>
                  <a:pt x="1698" y="13442"/>
                </a:lnTo>
                <a:close/>
                <a:moveTo>
                  <a:pt x="4997" y="13442"/>
                </a:moveTo>
                <a:lnTo>
                  <a:pt x="6641" y="13442"/>
                </a:lnTo>
                <a:lnTo>
                  <a:pt x="6641" y="15257"/>
                </a:lnTo>
                <a:lnTo>
                  <a:pt x="4997" y="15257"/>
                </a:lnTo>
                <a:lnTo>
                  <a:pt x="4997" y="13442"/>
                </a:lnTo>
                <a:close/>
                <a:moveTo>
                  <a:pt x="14895" y="13442"/>
                </a:moveTo>
                <a:lnTo>
                  <a:pt x="16538" y="13442"/>
                </a:lnTo>
                <a:lnTo>
                  <a:pt x="16538" y="15257"/>
                </a:lnTo>
                <a:lnTo>
                  <a:pt x="14895" y="15257"/>
                </a:lnTo>
                <a:lnTo>
                  <a:pt x="14895" y="13442"/>
                </a:lnTo>
                <a:close/>
                <a:moveTo>
                  <a:pt x="18195" y="13442"/>
                </a:moveTo>
                <a:lnTo>
                  <a:pt x="19838" y="13442"/>
                </a:lnTo>
                <a:lnTo>
                  <a:pt x="19838" y="15257"/>
                </a:lnTo>
                <a:lnTo>
                  <a:pt x="18195" y="15257"/>
                </a:lnTo>
                <a:lnTo>
                  <a:pt x="18195" y="13442"/>
                </a:lnTo>
                <a:close/>
                <a:moveTo>
                  <a:pt x="1698" y="17275"/>
                </a:moveTo>
                <a:lnTo>
                  <a:pt x="3341" y="17275"/>
                </a:lnTo>
                <a:lnTo>
                  <a:pt x="3341" y="19091"/>
                </a:lnTo>
                <a:lnTo>
                  <a:pt x="1698" y="19091"/>
                </a:lnTo>
                <a:lnTo>
                  <a:pt x="1698" y="17275"/>
                </a:lnTo>
                <a:close/>
                <a:moveTo>
                  <a:pt x="4997" y="17275"/>
                </a:moveTo>
                <a:lnTo>
                  <a:pt x="6641" y="17275"/>
                </a:lnTo>
                <a:lnTo>
                  <a:pt x="6641" y="19091"/>
                </a:lnTo>
                <a:lnTo>
                  <a:pt x="4997" y="19091"/>
                </a:lnTo>
                <a:lnTo>
                  <a:pt x="4997" y="17275"/>
                </a:lnTo>
                <a:close/>
                <a:moveTo>
                  <a:pt x="14895" y="17275"/>
                </a:moveTo>
                <a:lnTo>
                  <a:pt x="16538" y="17275"/>
                </a:lnTo>
                <a:lnTo>
                  <a:pt x="16538" y="19091"/>
                </a:lnTo>
                <a:lnTo>
                  <a:pt x="14895" y="19091"/>
                </a:lnTo>
                <a:lnTo>
                  <a:pt x="14895" y="17275"/>
                </a:lnTo>
                <a:close/>
                <a:moveTo>
                  <a:pt x="18195" y="17275"/>
                </a:moveTo>
                <a:lnTo>
                  <a:pt x="19838" y="17275"/>
                </a:lnTo>
                <a:lnTo>
                  <a:pt x="19838" y="19091"/>
                </a:lnTo>
                <a:lnTo>
                  <a:pt x="18195" y="19091"/>
                </a:lnTo>
                <a:lnTo>
                  <a:pt x="18195" y="17275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纪念碑"/>
          <p:cNvSpPr/>
          <p:nvPr/>
        </p:nvSpPr>
        <p:spPr>
          <a:xfrm>
            <a:off x="17995341" y="8639792"/>
            <a:ext cx="1197592" cy="1334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13" y="0"/>
                </a:moveTo>
                <a:cubicBezTo>
                  <a:pt x="10638" y="0"/>
                  <a:pt x="10890" y="233"/>
                  <a:pt x="10758" y="409"/>
                </a:cubicBezTo>
                <a:cubicBezTo>
                  <a:pt x="10689" y="499"/>
                  <a:pt x="10658" y="602"/>
                  <a:pt x="10643" y="681"/>
                </a:cubicBezTo>
                <a:lnTo>
                  <a:pt x="10106" y="716"/>
                </a:lnTo>
                <a:lnTo>
                  <a:pt x="10106" y="909"/>
                </a:lnTo>
                <a:lnTo>
                  <a:pt x="10632" y="909"/>
                </a:lnTo>
                <a:cubicBezTo>
                  <a:pt x="10636" y="1104"/>
                  <a:pt x="10671" y="1366"/>
                  <a:pt x="10684" y="1451"/>
                </a:cubicBezTo>
                <a:cubicBezTo>
                  <a:pt x="10703" y="1573"/>
                  <a:pt x="10960" y="1528"/>
                  <a:pt x="11065" y="1520"/>
                </a:cubicBezTo>
                <a:lnTo>
                  <a:pt x="11010" y="1682"/>
                </a:lnTo>
                <a:cubicBezTo>
                  <a:pt x="10868" y="1751"/>
                  <a:pt x="10664" y="1914"/>
                  <a:pt x="10428" y="2285"/>
                </a:cubicBezTo>
                <a:cubicBezTo>
                  <a:pt x="10230" y="2597"/>
                  <a:pt x="9442" y="2974"/>
                  <a:pt x="9065" y="3141"/>
                </a:cubicBezTo>
                <a:cubicBezTo>
                  <a:pt x="8967" y="2290"/>
                  <a:pt x="8033" y="1410"/>
                  <a:pt x="8033" y="1410"/>
                </a:cubicBezTo>
                <a:lnTo>
                  <a:pt x="7299" y="1246"/>
                </a:lnTo>
                <a:lnTo>
                  <a:pt x="7165" y="826"/>
                </a:lnTo>
                <a:lnTo>
                  <a:pt x="6352" y="1270"/>
                </a:lnTo>
                <a:lnTo>
                  <a:pt x="5057" y="3197"/>
                </a:lnTo>
                <a:cubicBezTo>
                  <a:pt x="5057" y="3197"/>
                  <a:pt x="5404" y="3666"/>
                  <a:pt x="5720" y="3533"/>
                </a:cubicBezTo>
                <a:cubicBezTo>
                  <a:pt x="5720" y="3533"/>
                  <a:pt x="6353" y="3303"/>
                  <a:pt x="6817" y="3072"/>
                </a:cubicBezTo>
                <a:cubicBezTo>
                  <a:pt x="6817" y="3072"/>
                  <a:pt x="7206" y="3295"/>
                  <a:pt x="6883" y="3817"/>
                </a:cubicBezTo>
                <a:cubicBezTo>
                  <a:pt x="6424" y="4559"/>
                  <a:pt x="6265" y="5385"/>
                  <a:pt x="6465" y="5987"/>
                </a:cubicBezTo>
                <a:cubicBezTo>
                  <a:pt x="6261" y="6000"/>
                  <a:pt x="5685" y="6072"/>
                  <a:pt x="5296" y="6202"/>
                </a:cubicBezTo>
                <a:cubicBezTo>
                  <a:pt x="4264" y="6545"/>
                  <a:pt x="5520" y="8141"/>
                  <a:pt x="5520" y="8141"/>
                </a:cubicBezTo>
                <a:lnTo>
                  <a:pt x="6491" y="8576"/>
                </a:lnTo>
                <a:lnTo>
                  <a:pt x="6491" y="7773"/>
                </a:lnTo>
                <a:lnTo>
                  <a:pt x="5949" y="7776"/>
                </a:lnTo>
                <a:cubicBezTo>
                  <a:pt x="5949" y="7776"/>
                  <a:pt x="5381" y="7097"/>
                  <a:pt x="5620" y="6823"/>
                </a:cubicBezTo>
                <a:cubicBezTo>
                  <a:pt x="5858" y="6550"/>
                  <a:pt x="7127" y="7043"/>
                  <a:pt x="7128" y="7043"/>
                </a:cubicBezTo>
                <a:cubicBezTo>
                  <a:pt x="7128" y="7043"/>
                  <a:pt x="7266" y="7119"/>
                  <a:pt x="7574" y="7190"/>
                </a:cubicBezTo>
                <a:lnTo>
                  <a:pt x="7681" y="7876"/>
                </a:lnTo>
                <a:cubicBezTo>
                  <a:pt x="8404" y="8857"/>
                  <a:pt x="8278" y="9642"/>
                  <a:pt x="8278" y="9642"/>
                </a:cubicBezTo>
                <a:lnTo>
                  <a:pt x="7755" y="10277"/>
                </a:lnTo>
                <a:lnTo>
                  <a:pt x="4498" y="10277"/>
                </a:lnTo>
                <a:lnTo>
                  <a:pt x="4498" y="11758"/>
                </a:lnTo>
                <a:lnTo>
                  <a:pt x="3524" y="11758"/>
                </a:lnTo>
                <a:lnTo>
                  <a:pt x="3524" y="16327"/>
                </a:lnTo>
                <a:lnTo>
                  <a:pt x="4498" y="16327"/>
                </a:lnTo>
                <a:lnTo>
                  <a:pt x="4498" y="17810"/>
                </a:lnTo>
                <a:lnTo>
                  <a:pt x="17102" y="17810"/>
                </a:lnTo>
                <a:lnTo>
                  <a:pt x="17102" y="16327"/>
                </a:lnTo>
                <a:lnTo>
                  <a:pt x="18078" y="16327"/>
                </a:lnTo>
                <a:lnTo>
                  <a:pt x="18078" y="11758"/>
                </a:lnTo>
                <a:lnTo>
                  <a:pt x="17102" y="11758"/>
                </a:lnTo>
                <a:lnTo>
                  <a:pt x="17102" y="10277"/>
                </a:lnTo>
                <a:lnTo>
                  <a:pt x="15752" y="10277"/>
                </a:lnTo>
                <a:cubicBezTo>
                  <a:pt x="15831" y="9975"/>
                  <a:pt x="16025" y="8966"/>
                  <a:pt x="15391" y="8073"/>
                </a:cubicBezTo>
                <a:cubicBezTo>
                  <a:pt x="15004" y="7837"/>
                  <a:pt x="14831" y="7451"/>
                  <a:pt x="14755" y="7117"/>
                </a:cubicBezTo>
                <a:cubicBezTo>
                  <a:pt x="15044" y="6920"/>
                  <a:pt x="16214" y="6045"/>
                  <a:pt x="15907" y="4969"/>
                </a:cubicBezTo>
                <a:cubicBezTo>
                  <a:pt x="15723" y="4323"/>
                  <a:pt x="15181" y="4139"/>
                  <a:pt x="14246" y="4423"/>
                </a:cubicBezTo>
                <a:cubicBezTo>
                  <a:pt x="14088" y="4241"/>
                  <a:pt x="13878" y="4112"/>
                  <a:pt x="13600" y="4074"/>
                </a:cubicBezTo>
                <a:cubicBezTo>
                  <a:pt x="13206" y="4019"/>
                  <a:pt x="12554" y="4122"/>
                  <a:pt x="12030" y="4231"/>
                </a:cubicBezTo>
                <a:cubicBezTo>
                  <a:pt x="11901" y="3747"/>
                  <a:pt x="11850" y="3199"/>
                  <a:pt x="12008" y="2657"/>
                </a:cubicBezTo>
                <a:cubicBezTo>
                  <a:pt x="12200" y="1993"/>
                  <a:pt x="11818" y="1633"/>
                  <a:pt x="11818" y="1633"/>
                </a:cubicBezTo>
                <a:cubicBezTo>
                  <a:pt x="11768" y="1462"/>
                  <a:pt x="11725" y="1260"/>
                  <a:pt x="11765" y="1165"/>
                </a:cubicBezTo>
                <a:cubicBezTo>
                  <a:pt x="11810" y="1058"/>
                  <a:pt x="11852" y="984"/>
                  <a:pt x="11880" y="909"/>
                </a:cubicBezTo>
                <a:lnTo>
                  <a:pt x="12429" y="909"/>
                </a:lnTo>
                <a:lnTo>
                  <a:pt x="12429" y="566"/>
                </a:lnTo>
                <a:lnTo>
                  <a:pt x="11897" y="600"/>
                </a:lnTo>
                <a:cubicBezTo>
                  <a:pt x="11877" y="538"/>
                  <a:pt x="11847" y="470"/>
                  <a:pt x="11801" y="409"/>
                </a:cubicBezTo>
                <a:cubicBezTo>
                  <a:pt x="11668" y="233"/>
                  <a:pt x="11920" y="0"/>
                  <a:pt x="11345" y="0"/>
                </a:cubicBezTo>
                <a:cubicBezTo>
                  <a:pt x="11265" y="0"/>
                  <a:pt x="11275" y="0"/>
                  <a:pt x="11213" y="0"/>
                </a:cubicBezTo>
                <a:close/>
                <a:moveTo>
                  <a:pt x="10127" y="3459"/>
                </a:moveTo>
                <a:lnTo>
                  <a:pt x="9959" y="4341"/>
                </a:lnTo>
                <a:lnTo>
                  <a:pt x="9615" y="4317"/>
                </a:lnTo>
                <a:lnTo>
                  <a:pt x="9099" y="3749"/>
                </a:lnTo>
                <a:lnTo>
                  <a:pt x="10127" y="3459"/>
                </a:lnTo>
                <a:close/>
                <a:moveTo>
                  <a:pt x="11940" y="6970"/>
                </a:moveTo>
                <a:lnTo>
                  <a:pt x="13134" y="8867"/>
                </a:lnTo>
                <a:lnTo>
                  <a:pt x="11979" y="9426"/>
                </a:lnTo>
                <a:lnTo>
                  <a:pt x="11334" y="10277"/>
                </a:lnTo>
                <a:lnTo>
                  <a:pt x="8630" y="10277"/>
                </a:lnTo>
                <a:cubicBezTo>
                  <a:pt x="8735" y="10110"/>
                  <a:pt x="8945" y="9766"/>
                  <a:pt x="8937" y="9708"/>
                </a:cubicBezTo>
                <a:cubicBezTo>
                  <a:pt x="8781" y="8569"/>
                  <a:pt x="8656" y="7715"/>
                  <a:pt x="8594" y="7306"/>
                </a:cubicBezTo>
                <a:cubicBezTo>
                  <a:pt x="8786" y="7311"/>
                  <a:pt x="8998" y="7310"/>
                  <a:pt x="9233" y="7298"/>
                </a:cubicBezTo>
                <a:cubicBezTo>
                  <a:pt x="9401" y="7289"/>
                  <a:pt x="9570" y="7277"/>
                  <a:pt x="9737" y="7262"/>
                </a:cubicBezTo>
                <a:lnTo>
                  <a:pt x="9140" y="7588"/>
                </a:lnTo>
                <a:lnTo>
                  <a:pt x="9086" y="7931"/>
                </a:lnTo>
                <a:lnTo>
                  <a:pt x="10421" y="8034"/>
                </a:lnTo>
                <a:lnTo>
                  <a:pt x="10530" y="7176"/>
                </a:lnTo>
                <a:cubicBezTo>
                  <a:pt x="11038" y="7111"/>
                  <a:pt x="11518" y="7034"/>
                  <a:pt x="11940" y="6970"/>
                </a:cubicBezTo>
                <a:close/>
                <a:moveTo>
                  <a:pt x="13429" y="7401"/>
                </a:moveTo>
                <a:lnTo>
                  <a:pt x="15003" y="8703"/>
                </a:lnTo>
                <a:cubicBezTo>
                  <a:pt x="15003" y="8703"/>
                  <a:pt x="15608" y="9788"/>
                  <a:pt x="14926" y="10277"/>
                </a:cubicBezTo>
                <a:lnTo>
                  <a:pt x="12399" y="10277"/>
                </a:lnTo>
                <a:lnTo>
                  <a:pt x="12407" y="9897"/>
                </a:lnTo>
                <a:cubicBezTo>
                  <a:pt x="12407" y="9897"/>
                  <a:pt x="12861" y="9563"/>
                  <a:pt x="14150" y="8864"/>
                </a:cubicBezTo>
                <a:cubicBezTo>
                  <a:pt x="13657" y="8344"/>
                  <a:pt x="13479" y="7817"/>
                  <a:pt x="13429" y="7401"/>
                </a:cubicBezTo>
                <a:close/>
                <a:moveTo>
                  <a:pt x="1696" y="18337"/>
                </a:moveTo>
                <a:lnTo>
                  <a:pt x="1696" y="19734"/>
                </a:lnTo>
                <a:lnTo>
                  <a:pt x="19904" y="19734"/>
                </a:lnTo>
                <a:lnTo>
                  <a:pt x="19904" y="18337"/>
                </a:lnTo>
                <a:lnTo>
                  <a:pt x="1696" y="18337"/>
                </a:lnTo>
                <a:close/>
                <a:moveTo>
                  <a:pt x="0" y="20202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202"/>
                </a:lnTo>
                <a:lnTo>
                  <a:pt x="0" y="20202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出租车"/>
          <p:cNvSpPr/>
          <p:nvPr/>
        </p:nvSpPr>
        <p:spPr>
          <a:xfrm>
            <a:off x="8567411" y="8731520"/>
            <a:ext cx="1369626" cy="1151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44" y="0"/>
                </a:moveTo>
                <a:cubicBezTo>
                  <a:pt x="8777" y="0"/>
                  <a:pt x="8642" y="160"/>
                  <a:pt x="8642" y="359"/>
                </a:cubicBezTo>
                <a:lnTo>
                  <a:pt x="8642" y="1331"/>
                </a:lnTo>
                <a:lnTo>
                  <a:pt x="4191" y="1331"/>
                </a:lnTo>
                <a:cubicBezTo>
                  <a:pt x="4024" y="1331"/>
                  <a:pt x="3847" y="1484"/>
                  <a:pt x="3793" y="1670"/>
                </a:cubicBezTo>
                <a:lnTo>
                  <a:pt x="1740" y="8743"/>
                </a:lnTo>
                <a:cubicBezTo>
                  <a:pt x="1724" y="8795"/>
                  <a:pt x="1723" y="8846"/>
                  <a:pt x="1728" y="8898"/>
                </a:cubicBezTo>
                <a:cubicBezTo>
                  <a:pt x="697" y="9662"/>
                  <a:pt x="0" y="11017"/>
                  <a:pt x="0" y="12566"/>
                </a:cubicBezTo>
                <a:lnTo>
                  <a:pt x="0" y="13260"/>
                </a:lnTo>
                <a:cubicBezTo>
                  <a:pt x="0" y="14584"/>
                  <a:pt x="507" y="15766"/>
                  <a:pt x="1301" y="16563"/>
                </a:cubicBezTo>
                <a:lnTo>
                  <a:pt x="1301" y="19440"/>
                </a:lnTo>
                <a:cubicBezTo>
                  <a:pt x="1301" y="20628"/>
                  <a:pt x="2113" y="21600"/>
                  <a:pt x="3118" y="21600"/>
                </a:cubicBezTo>
                <a:cubicBezTo>
                  <a:pt x="4117" y="21600"/>
                  <a:pt x="4932" y="20635"/>
                  <a:pt x="4932" y="19440"/>
                </a:cubicBezTo>
                <a:lnTo>
                  <a:pt x="4932" y="17577"/>
                </a:lnTo>
                <a:lnTo>
                  <a:pt x="16680" y="17577"/>
                </a:lnTo>
                <a:lnTo>
                  <a:pt x="16680" y="19440"/>
                </a:lnTo>
                <a:cubicBezTo>
                  <a:pt x="16680" y="20628"/>
                  <a:pt x="17490" y="21600"/>
                  <a:pt x="18494" y="21600"/>
                </a:cubicBezTo>
                <a:cubicBezTo>
                  <a:pt x="19494" y="21600"/>
                  <a:pt x="20309" y="20635"/>
                  <a:pt x="20309" y="19440"/>
                </a:cubicBezTo>
                <a:lnTo>
                  <a:pt x="20309" y="16563"/>
                </a:lnTo>
                <a:cubicBezTo>
                  <a:pt x="21092" y="15766"/>
                  <a:pt x="21600" y="14577"/>
                  <a:pt x="21600" y="13260"/>
                </a:cubicBezTo>
                <a:lnTo>
                  <a:pt x="21600" y="12566"/>
                </a:lnTo>
                <a:cubicBezTo>
                  <a:pt x="21600" y="11017"/>
                  <a:pt x="20903" y="9656"/>
                  <a:pt x="19872" y="8898"/>
                </a:cubicBezTo>
                <a:cubicBezTo>
                  <a:pt x="19877" y="8846"/>
                  <a:pt x="19878" y="8795"/>
                  <a:pt x="19861" y="8743"/>
                </a:cubicBezTo>
                <a:lnTo>
                  <a:pt x="17809" y="1670"/>
                </a:lnTo>
                <a:cubicBezTo>
                  <a:pt x="17755" y="1484"/>
                  <a:pt x="17576" y="1331"/>
                  <a:pt x="17409" y="1331"/>
                </a:cubicBezTo>
                <a:lnTo>
                  <a:pt x="12958" y="1331"/>
                </a:lnTo>
                <a:lnTo>
                  <a:pt x="12958" y="359"/>
                </a:lnTo>
                <a:cubicBezTo>
                  <a:pt x="12958" y="160"/>
                  <a:pt x="12823" y="0"/>
                  <a:pt x="12656" y="0"/>
                </a:cubicBezTo>
                <a:lnTo>
                  <a:pt x="8944" y="0"/>
                </a:lnTo>
                <a:close/>
                <a:moveTo>
                  <a:pt x="5283" y="2815"/>
                </a:moveTo>
                <a:lnTo>
                  <a:pt x="10797" y="2815"/>
                </a:lnTo>
                <a:lnTo>
                  <a:pt x="16312" y="2815"/>
                </a:lnTo>
                <a:lnTo>
                  <a:pt x="17802" y="8693"/>
                </a:lnTo>
                <a:lnTo>
                  <a:pt x="10797" y="8693"/>
                </a:lnTo>
                <a:lnTo>
                  <a:pt x="3793" y="8693"/>
                </a:lnTo>
                <a:lnTo>
                  <a:pt x="5283" y="2815"/>
                </a:lnTo>
                <a:close/>
                <a:moveTo>
                  <a:pt x="3938" y="10042"/>
                </a:moveTo>
                <a:cubicBezTo>
                  <a:pt x="4743" y="10042"/>
                  <a:pt x="5391" y="10820"/>
                  <a:pt x="5391" y="11771"/>
                </a:cubicBezTo>
                <a:cubicBezTo>
                  <a:pt x="5397" y="12728"/>
                  <a:pt x="4743" y="13497"/>
                  <a:pt x="3938" y="13497"/>
                </a:cubicBezTo>
                <a:cubicBezTo>
                  <a:pt x="3133" y="13497"/>
                  <a:pt x="2485" y="12721"/>
                  <a:pt x="2485" y="11771"/>
                </a:cubicBezTo>
                <a:cubicBezTo>
                  <a:pt x="2485" y="10813"/>
                  <a:pt x="3138" y="10042"/>
                  <a:pt x="3938" y="10042"/>
                </a:cubicBezTo>
                <a:close/>
                <a:moveTo>
                  <a:pt x="17652" y="10042"/>
                </a:moveTo>
                <a:cubicBezTo>
                  <a:pt x="18457" y="10042"/>
                  <a:pt x="19105" y="10820"/>
                  <a:pt x="19105" y="11771"/>
                </a:cubicBezTo>
                <a:cubicBezTo>
                  <a:pt x="19105" y="12728"/>
                  <a:pt x="18451" y="13497"/>
                  <a:pt x="17652" y="13497"/>
                </a:cubicBezTo>
                <a:cubicBezTo>
                  <a:pt x="16853" y="13497"/>
                  <a:pt x="16199" y="12728"/>
                  <a:pt x="16199" y="11771"/>
                </a:cubicBezTo>
                <a:cubicBezTo>
                  <a:pt x="16199" y="10813"/>
                  <a:pt x="16853" y="10042"/>
                  <a:pt x="17652" y="10042"/>
                </a:cubicBez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高尔夫"/>
          <p:cNvSpPr/>
          <p:nvPr/>
        </p:nvSpPr>
        <p:spPr>
          <a:xfrm>
            <a:off x="15072971" y="8549809"/>
            <a:ext cx="814390" cy="1514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6" h="21600" fill="norm" stroke="1" extrusionOk="0">
                <a:moveTo>
                  <a:pt x="3498" y="0"/>
                </a:moveTo>
                <a:lnTo>
                  <a:pt x="2554" y="673"/>
                </a:lnTo>
                <a:lnTo>
                  <a:pt x="1150" y="1603"/>
                </a:lnTo>
                <a:cubicBezTo>
                  <a:pt x="776" y="1851"/>
                  <a:pt x="839" y="2217"/>
                  <a:pt x="1292" y="2422"/>
                </a:cubicBezTo>
                <a:cubicBezTo>
                  <a:pt x="1490" y="2511"/>
                  <a:pt x="1729" y="2555"/>
                  <a:pt x="1967" y="2555"/>
                </a:cubicBezTo>
                <a:cubicBezTo>
                  <a:pt x="2274" y="2555"/>
                  <a:pt x="2578" y="2483"/>
                  <a:pt x="2788" y="2344"/>
                </a:cubicBezTo>
                <a:lnTo>
                  <a:pt x="4393" y="1282"/>
                </a:lnTo>
                <a:cubicBezTo>
                  <a:pt x="4437" y="1253"/>
                  <a:pt x="4472" y="1223"/>
                  <a:pt x="4504" y="1191"/>
                </a:cubicBezTo>
                <a:lnTo>
                  <a:pt x="18167" y="6180"/>
                </a:lnTo>
                <a:lnTo>
                  <a:pt x="11745" y="6850"/>
                </a:lnTo>
                <a:cubicBezTo>
                  <a:pt x="11675" y="6843"/>
                  <a:pt x="11599" y="6841"/>
                  <a:pt x="11526" y="6850"/>
                </a:cubicBezTo>
                <a:lnTo>
                  <a:pt x="9035" y="7131"/>
                </a:lnTo>
                <a:lnTo>
                  <a:pt x="7754" y="7265"/>
                </a:lnTo>
                <a:cubicBezTo>
                  <a:pt x="7677" y="7273"/>
                  <a:pt x="7604" y="7286"/>
                  <a:pt x="7532" y="7300"/>
                </a:cubicBezTo>
                <a:lnTo>
                  <a:pt x="6174" y="7454"/>
                </a:lnTo>
                <a:cubicBezTo>
                  <a:pt x="5858" y="7489"/>
                  <a:pt x="5652" y="7659"/>
                  <a:pt x="5717" y="7832"/>
                </a:cubicBezTo>
                <a:lnTo>
                  <a:pt x="7881" y="13569"/>
                </a:lnTo>
                <a:cubicBezTo>
                  <a:pt x="7897" y="13613"/>
                  <a:pt x="7929" y="13653"/>
                  <a:pt x="7973" y="13687"/>
                </a:cubicBezTo>
                <a:lnTo>
                  <a:pt x="276" y="20162"/>
                </a:lnTo>
                <a:cubicBezTo>
                  <a:pt x="-236" y="20593"/>
                  <a:pt x="-15" y="21170"/>
                  <a:pt x="773" y="21450"/>
                </a:cubicBezTo>
                <a:cubicBezTo>
                  <a:pt x="1059" y="21552"/>
                  <a:pt x="1381" y="21600"/>
                  <a:pt x="1699" y="21600"/>
                </a:cubicBezTo>
                <a:cubicBezTo>
                  <a:pt x="2256" y="21600"/>
                  <a:pt x="2802" y="21451"/>
                  <a:pt x="3128" y="21176"/>
                </a:cubicBezTo>
                <a:lnTo>
                  <a:pt x="11596" y="14053"/>
                </a:lnTo>
                <a:lnTo>
                  <a:pt x="12047" y="14975"/>
                </a:lnTo>
                <a:lnTo>
                  <a:pt x="10726" y="20402"/>
                </a:lnTo>
                <a:cubicBezTo>
                  <a:pt x="10602" y="20911"/>
                  <a:pt x="11255" y="21379"/>
                  <a:pt x="12186" y="21446"/>
                </a:cubicBezTo>
                <a:cubicBezTo>
                  <a:pt x="12262" y="21452"/>
                  <a:pt x="12339" y="21455"/>
                  <a:pt x="12414" y="21455"/>
                </a:cubicBezTo>
                <a:cubicBezTo>
                  <a:pt x="13254" y="21455"/>
                  <a:pt x="13985" y="21114"/>
                  <a:pt x="14099" y="20647"/>
                </a:cubicBezTo>
                <a:lnTo>
                  <a:pt x="15513" y="14852"/>
                </a:lnTo>
                <a:lnTo>
                  <a:pt x="14056" y="11882"/>
                </a:lnTo>
                <a:cubicBezTo>
                  <a:pt x="14039" y="11846"/>
                  <a:pt x="14010" y="11814"/>
                  <a:pt x="13985" y="11780"/>
                </a:cubicBezTo>
                <a:lnTo>
                  <a:pt x="12711" y="8405"/>
                </a:lnTo>
                <a:lnTo>
                  <a:pt x="20028" y="7643"/>
                </a:lnTo>
                <a:cubicBezTo>
                  <a:pt x="20835" y="7559"/>
                  <a:pt x="21364" y="7133"/>
                  <a:pt x="21210" y="6691"/>
                </a:cubicBezTo>
                <a:cubicBezTo>
                  <a:pt x="21097" y="6367"/>
                  <a:pt x="20648" y="6126"/>
                  <a:pt x="20096" y="6053"/>
                </a:cubicBezTo>
                <a:lnTo>
                  <a:pt x="20102" y="6048"/>
                </a:lnTo>
                <a:lnTo>
                  <a:pt x="4594" y="385"/>
                </a:lnTo>
                <a:lnTo>
                  <a:pt x="4597" y="378"/>
                </a:lnTo>
                <a:lnTo>
                  <a:pt x="4236" y="253"/>
                </a:lnTo>
                <a:lnTo>
                  <a:pt x="4100" y="204"/>
                </a:lnTo>
                <a:lnTo>
                  <a:pt x="4097" y="206"/>
                </a:lnTo>
                <a:lnTo>
                  <a:pt x="3498" y="0"/>
                </a:lnTo>
                <a:close/>
                <a:moveTo>
                  <a:pt x="6439" y="3760"/>
                </a:moveTo>
                <a:cubicBezTo>
                  <a:pt x="5686" y="3760"/>
                  <a:pt x="4934" y="3916"/>
                  <a:pt x="4359" y="4231"/>
                </a:cubicBezTo>
                <a:cubicBezTo>
                  <a:pt x="3210" y="4859"/>
                  <a:pt x="3210" y="5877"/>
                  <a:pt x="4359" y="6505"/>
                </a:cubicBezTo>
                <a:cubicBezTo>
                  <a:pt x="5508" y="7134"/>
                  <a:pt x="7371" y="7134"/>
                  <a:pt x="8520" y="6505"/>
                </a:cubicBezTo>
                <a:cubicBezTo>
                  <a:pt x="9668" y="5877"/>
                  <a:pt x="9668" y="4859"/>
                  <a:pt x="8520" y="4231"/>
                </a:cubicBezTo>
                <a:cubicBezTo>
                  <a:pt x="7945" y="3916"/>
                  <a:pt x="7192" y="3760"/>
                  <a:pt x="6439" y="3760"/>
                </a:cubicBez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汉堡包"/>
          <p:cNvSpPr/>
          <p:nvPr/>
        </p:nvSpPr>
        <p:spPr>
          <a:xfrm>
            <a:off x="8525086" y="4459394"/>
            <a:ext cx="1454198" cy="1002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7" h="21600" fill="norm" stroke="1" extrusionOk="0">
                <a:moveTo>
                  <a:pt x="10634" y="0"/>
                </a:moveTo>
                <a:cubicBezTo>
                  <a:pt x="5337" y="0"/>
                  <a:pt x="1044" y="3005"/>
                  <a:pt x="1044" y="6710"/>
                </a:cubicBezTo>
                <a:lnTo>
                  <a:pt x="1044" y="7724"/>
                </a:lnTo>
                <a:cubicBezTo>
                  <a:pt x="1039" y="8030"/>
                  <a:pt x="1178" y="8289"/>
                  <a:pt x="1355" y="8321"/>
                </a:cubicBezTo>
                <a:lnTo>
                  <a:pt x="19913" y="8321"/>
                </a:lnTo>
                <a:cubicBezTo>
                  <a:pt x="20089" y="8289"/>
                  <a:pt x="20222" y="8030"/>
                  <a:pt x="20222" y="7724"/>
                </a:cubicBezTo>
                <a:lnTo>
                  <a:pt x="20222" y="6710"/>
                </a:lnTo>
                <a:cubicBezTo>
                  <a:pt x="20222" y="3005"/>
                  <a:pt x="15931" y="0"/>
                  <a:pt x="10634" y="0"/>
                </a:cubicBezTo>
                <a:close/>
                <a:moveTo>
                  <a:pt x="13889" y="8922"/>
                </a:moveTo>
                <a:cubicBezTo>
                  <a:pt x="13707" y="8921"/>
                  <a:pt x="13525" y="8953"/>
                  <a:pt x="13345" y="9013"/>
                </a:cubicBezTo>
                <a:lnTo>
                  <a:pt x="12484" y="9318"/>
                </a:lnTo>
                <a:cubicBezTo>
                  <a:pt x="11269" y="9752"/>
                  <a:pt x="9992" y="9744"/>
                  <a:pt x="8777" y="9318"/>
                </a:cubicBezTo>
                <a:lnTo>
                  <a:pt x="7933" y="9021"/>
                </a:lnTo>
                <a:cubicBezTo>
                  <a:pt x="7579" y="8892"/>
                  <a:pt x="7204" y="8892"/>
                  <a:pt x="6850" y="9021"/>
                </a:cubicBezTo>
                <a:lnTo>
                  <a:pt x="5884" y="9368"/>
                </a:lnTo>
                <a:cubicBezTo>
                  <a:pt x="4746" y="9771"/>
                  <a:pt x="3553" y="9803"/>
                  <a:pt x="2404" y="9448"/>
                </a:cubicBezTo>
                <a:cubicBezTo>
                  <a:pt x="1559" y="9191"/>
                  <a:pt x="691" y="9705"/>
                  <a:pt x="211" y="10752"/>
                </a:cubicBezTo>
                <a:cubicBezTo>
                  <a:pt x="150" y="10889"/>
                  <a:pt x="90" y="11017"/>
                  <a:pt x="29" y="11130"/>
                </a:cubicBezTo>
                <a:cubicBezTo>
                  <a:pt x="-59" y="11299"/>
                  <a:pt x="68" y="11533"/>
                  <a:pt x="200" y="11444"/>
                </a:cubicBezTo>
                <a:lnTo>
                  <a:pt x="416" y="11308"/>
                </a:lnTo>
                <a:cubicBezTo>
                  <a:pt x="725" y="11107"/>
                  <a:pt x="1061" y="11009"/>
                  <a:pt x="1398" y="11009"/>
                </a:cubicBezTo>
                <a:lnTo>
                  <a:pt x="20051" y="11009"/>
                </a:lnTo>
                <a:cubicBezTo>
                  <a:pt x="20454" y="11009"/>
                  <a:pt x="20845" y="11155"/>
                  <a:pt x="21199" y="11429"/>
                </a:cubicBezTo>
                <a:lnTo>
                  <a:pt x="21266" y="11477"/>
                </a:lnTo>
                <a:cubicBezTo>
                  <a:pt x="21398" y="11566"/>
                  <a:pt x="21541" y="11332"/>
                  <a:pt x="21447" y="11155"/>
                </a:cubicBezTo>
                <a:cubicBezTo>
                  <a:pt x="21375" y="11018"/>
                  <a:pt x="21298" y="10856"/>
                  <a:pt x="21221" y="10687"/>
                </a:cubicBezTo>
                <a:cubicBezTo>
                  <a:pt x="20746" y="9664"/>
                  <a:pt x="19895" y="9156"/>
                  <a:pt x="19067" y="9398"/>
                </a:cubicBezTo>
                <a:lnTo>
                  <a:pt x="18791" y="9479"/>
                </a:lnTo>
                <a:cubicBezTo>
                  <a:pt x="17659" y="9809"/>
                  <a:pt x="16492" y="9769"/>
                  <a:pt x="15377" y="9358"/>
                </a:cubicBezTo>
                <a:lnTo>
                  <a:pt x="14433" y="9021"/>
                </a:lnTo>
                <a:cubicBezTo>
                  <a:pt x="14253" y="8956"/>
                  <a:pt x="14071" y="8923"/>
                  <a:pt x="13889" y="8922"/>
                </a:cubicBezTo>
                <a:close/>
                <a:moveTo>
                  <a:pt x="1072" y="11598"/>
                </a:moveTo>
                <a:cubicBezTo>
                  <a:pt x="901" y="11598"/>
                  <a:pt x="758" y="11806"/>
                  <a:pt x="758" y="12056"/>
                </a:cubicBezTo>
                <a:cubicBezTo>
                  <a:pt x="758" y="12306"/>
                  <a:pt x="901" y="12517"/>
                  <a:pt x="1072" y="12517"/>
                </a:cubicBezTo>
                <a:lnTo>
                  <a:pt x="2598" y="12517"/>
                </a:lnTo>
                <a:lnTo>
                  <a:pt x="2598" y="12524"/>
                </a:lnTo>
                <a:cubicBezTo>
                  <a:pt x="4249" y="12524"/>
                  <a:pt x="5867" y="13193"/>
                  <a:pt x="7270" y="14457"/>
                </a:cubicBezTo>
                <a:lnTo>
                  <a:pt x="7810" y="14940"/>
                </a:lnTo>
                <a:cubicBezTo>
                  <a:pt x="8014" y="15126"/>
                  <a:pt x="8270" y="15134"/>
                  <a:pt x="8480" y="14973"/>
                </a:cubicBezTo>
                <a:lnTo>
                  <a:pt x="9489" y="14200"/>
                </a:lnTo>
                <a:cubicBezTo>
                  <a:pt x="10937" y="13097"/>
                  <a:pt x="12549" y="12517"/>
                  <a:pt x="14184" y="12517"/>
                </a:cubicBezTo>
                <a:lnTo>
                  <a:pt x="20443" y="12517"/>
                </a:lnTo>
                <a:cubicBezTo>
                  <a:pt x="20614" y="12517"/>
                  <a:pt x="20757" y="12314"/>
                  <a:pt x="20757" y="12056"/>
                </a:cubicBezTo>
                <a:cubicBezTo>
                  <a:pt x="20757" y="11806"/>
                  <a:pt x="20614" y="11598"/>
                  <a:pt x="20443" y="11598"/>
                </a:cubicBezTo>
                <a:lnTo>
                  <a:pt x="1072" y="11598"/>
                </a:lnTo>
                <a:close/>
                <a:moveTo>
                  <a:pt x="14676" y="13121"/>
                </a:moveTo>
                <a:cubicBezTo>
                  <a:pt x="13003" y="13121"/>
                  <a:pt x="11351" y="13684"/>
                  <a:pt x="9848" y="14772"/>
                </a:cubicBezTo>
                <a:lnTo>
                  <a:pt x="8473" y="15761"/>
                </a:lnTo>
                <a:cubicBezTo>
                  <a:pt x="8230" y="15938"/>
                  <a:pt x="7937" y="15922"/>
                  <a:pt x="7700" y="15721"/>
                </a:cubicBezTo>
                <a:lnTo>
                  <a:pt x="7303" y="15343"/>
                </a:lnTo>
                <a:cubicBezTo>
                  <a:pt x="5817" y="13925"/>
                  <a:pt x="4077" y="13168"/>
                  <a:pt x="2299" y="13168"/>
                </a:cubicBezTo>
                <a:cubicBezTo>
                  <a:pt x="1614" y="13168"/>
                  <a:pt x="946" y="13183"/>
                  <a:pt x="941" y="13183"/>
                </a:cubicBezTo>
                <a:cubicBezTo>
                  <a:pt x="615" y="13183"/>
                  <a:pt x="442" y="13604"/>
                  <a:pt x="464" y="13757"/>
                </a:cubicBezTo>
                <a:lnTo>
                  <a:pt x="471" y="13798"/>
                </a:lnTo>
                <a:cubicBezTo>
                  <a:pt x="493" y="13967"/>
                  <a:pt x="448" y="14134"/>
                  <a:pt x="349" y="14231"/>
                </a:cubicBezTo>
                <a:lnTo>
                  <a:pt x="338" y="14248"/>
                </a:lnTo>
                <a:cubicBezTo>
                  <a:pt x="200" y="14385"/>
                  <a:pt x="166" y="14659"/>
                  <a:pt x="271" y="14852"/>
                </a:cubicBezTo>
                <a:lnTo>
                  <a:pt x="278" y="14860"/>
                </a:lnTo>
                <a:cubicBezTo>
                  <a:pt x="344" y="14989"/>
                  <a:pt x="355" y="15158"/>
                  <a:pt x="306" y="15303"/>
                </a:cubicBezTo>
                <a:lnTo>
                  <a:pt x="278" y="15376"/>
                </a:lnTo>
                <a:cubicBezTo>
                  <a:pt x="206" y="15585"/>
                  <a:pt x="265" y="15834"/>
                  <a:pt x="409" y="15947"/>
                </a:cubicBezTo>
                <a:lnTo>
                  <a:pt x="426" y="15955"/>
                </a:lnTo>
                <a:cubicBezTo>
                  <a:pt x="504" y="16011"/>
                  <a:pt x="560" y="16116"/>
                  <a:pt x="582" y="16236"/>
                </a:cubicBezTo>
                <a:lnTo>
                  <a:pt x="620" y="16455"/>
                </a:lnTo>
                <a:cubicBezTo>
                  <a:pt x="647" y="16617"/>
                  <a:pt x="802" y="16858"/>
                  <a:pt x="1056" y="16858"/>
                </a:cubicBezTo>
                <a:cubicBezTo>
                  <a:pt x="1056" y="16858"/>
                  <a:pt x="1155" y="16858"/>
                  <a:pt x="1265" y="16858"/>
                </a:cubicBezTo>
                <a:lnTo>
                  <a:pt x="19811" y="16858"/>
                </a:lnTo>
                <a:cubicBezTo>
                  <a:pt x="19801" y="16868"/>
                  <a:pt x="19827" y="16865"/>
                  <a:pt x="19840" y="16858"/>
                </a:cubicBezTo>
                <a:lnTo>
                  <a:pt x="19983" y="16858"/>
                </a:lnTo>
                <a:cubicBezTo>
                  <a:pt x="20116" y="16866"/>
                  <a:pt x="20475" y="16673"/>
                  <a:pt x="20508" y="16496"/>
                </a:cubicBezTo>
                <a:lnTo>
                  <a:pt x="20553" y="16244"/>
                </a:lnTo>
                <a:cubicBezTo>
                  <a:pt x="20575" y="16123"/>
                  <a:pt x="20636" y="16019"/>
                  <a:pt x="20719" y="15962"/>
                </a:cubicBezTo>
                <a:lnTo>
                  <a:pt x="20779" y="15922"/>
                </a:lnTo>
                <a:cubicBezTo>
                  <a:pt x="20923" y="15825"/>
                  <a:pt x="20989" y="15593"/>
                  <a:pt x="20940" y="15383"/>
                </a:cubicBezTo>
                <a:lnTo>
                  <a:pt x="20907" y="15189"/>
                </a:lnTo>
                <a:cubicBezTo>
                  <a:pt x="20879" y="15085"/>
                  <a:pt x="20884" y="14971"/>
                  <a:pt x="20912" y="14875"/>
                </a:cubicBezTo>
                <a:lnTo>
                  <a:pt x="20945" y="14772"/>
                </a:lnTo>
                <a:cubicBezTo>
                  <a:pt x="21006" y="14578"/>
                  <a:pt x="20956" y="14353"/>
                  <a:pt x="20829" y="14241"/>
                </a:cubicBezTo>
                <a:cubicBezTo>
                  <a:pt x="20719" y="14144"/>
                  <a:pt x="20675" y="13949"/>
                  <a:pt x="20714" y="13780"/>
                </a:cubicBezTo>
                <a:cubicBezTo>
                  <a:pt x="20758" y="13595"/>
                  <a:pt x="20624" y="13168"/>
                  <a:pt x="20099" y="13168"/>
                </a:cubicBezTo>
                <a:cubicBezTo>
                  <a:pt x="20099" y="13168"/>
                  <a:pt x="20094" y="13168"/>
                  <a:pt x="20094" y="13168"/>
                </a:cubicBezTo>
                <a:lnTo>
                  <a:pt x="20039" y="13176"/>
                </a:lnTo>
                <a:cubicBezTo>
                  <a:pt x="19972" y="13144"/>
                  <a:pt x="19895" y="13121"/>
                  <a:pt x="19818" y="13121"/>
                </a:cubicBezTo>
                <a:lnTo>
                  <a:pt x="14676" y="13121"/>
                </a:lnTo>
                <a:close/>
                <a:moveTo>
                  <a:pt x="1597" y="17462"/>
                </a:moveTo>
                <a:lnTo>
                  <a:pt x="1481" y="17470"/>
                </a:lnTo>
                <a:cubicBezTo>
                  <a:pt x="1238" y="17478"/>
                  <a:pt x="1044" y="17767"/>
                  <a:pt x="1044" y="18129"/>
                </a:cubicBezTo>
                <a:lnTo>
                  <a:pt x="1044" y="19667"/>
                </a:lnTo>
                <a:cubicBezTo>
                  <a:pt x="1044" y="20738"/>
                  <a:pt x="1641" y="21600"/>
                  <a:pt x="2370" y="21600"/>
                </a:cubicBezTo>
                <a:lnTo>
                  <a:pt x="18891" y="21600"/>
                </a:lnTo>
                <a:cubicBezTo>
                  <a:pt x="19626" y="21600"/>
                  <a:pt x="20216" y="20730"/>
                  <a:pt x="20216" y="19667"/>
                </a:cubicBezTo>
                <a:lnTo>
                  <a:pt x="20216" y="17976"/>
                </a:lnTo>
                <a:cubicBezTo>
                  <a:pt x="20216" y="17702"/>
                  <a:pt x="20066" y="17478"/>
                  <a:pt x="19878" y="17470"/>
                </a:cubicBezTo>
                <a:lnTo>
                  <a:pt x="19669" y="17462"/>
                </a:lnTo>
                <a:lnTo>
                  <a:pt x="1597" y="17462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锅"/>
          <p:cNvSpPr/>
          <p:nvPr/>
        </p:nvSpPr>
        <p:spPr>
          <a:xfrm>
            <a:off x="5380474" y="4555221"/>
            <a:ext cx="1515558" cy="811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428" y="0"/>
                </a:moveTo>
                <a:lnTo>
                  <a:pt x="9428" y="555"/>
                </a:lnTo>
                <a:cubicBezTo>
                  <a:pt x="9428" y="555"/>
                  <a:pt x="10514" y="647"/>
                  <a:pt x="10514" y="1757"/>
                </a:cubicBezTo>
                <a:cubicBezTo>
                  <a:pt x="10514" y="2140"/>
                  <a:pt x="10514" y="2553"/>
                  <a:pt x="10514" y="2886"/>
                </a:cubicBezTo>
                <a:lnTo>
                  <a:pt x="9281" y="2886"/>
                </a:lnTo>
                <a:lnTo>
                  <a:pt x="1054" y="5996"/>
                </a:lnTo>
                <a:lnTo>
                  <a:pt x="1054" y="7621"/>
                </a:lnTo>
                <a:lnTo>
                  <a:pt x="20551" y="7621"/>
                </a:lnTo>
                <a:lnTo>
                  <a:pt x="20551" y="5996"/>
                </a:lnTo>
                <a:lnTo>
                  <a:pt x="20558" y="5996"/>
                </a:lnTo>
                <a:lnTo>
                  <a:pt x="12329" y="2886"/>
                </a:lnTo>
                <a:lnTo>
                  <a:pt x="11096" y="2886"/>
                </a:lnTo>
                <a:cubicBezTo>
                  <a:pt x="11096" y="2553"/>
                  <a:pt x="11096" y="2140"/>
                  <a:pt x="11096" y="1757"/>
                </a:cubicBezTo>
                <a:cubicBezTo>
                  <a:pt x="11096" y="647"/>
                  <a:pt x="12184" y="555"/>
                  <a:pt x="12184" y="555"/>
                </a:cubicBezTo>
                <a:lnTo>
                  <a:pt x="12184" y="0"/>
                </a:lnTo>
                <a:lnTo>
                  <a:pt x="11265" y="0"/>
                </a:lnTo>
                <a:lnTo>
                  <a:pt x="10347" y="0"/>
                </a:lnTo>
                <a:lnTo>
                  <a:pt x="9428" y="0"/>
                </a:lnTo>
                <a:close/>
                <a:moveTo>
                  <a:pt x="0" y="8620"/>
                </a:moveTo>
                <a:lnTo>
                  <a:pt x="0" y="11475"/>
                </a:lnTo>
                <a:lnTo>
                  <a:pt x="734" y="11475"/>
                </a:lnTo>
                <a:lnTo>
                  <a:pt x="1081" y="10538"/>
                </a:lnTo>
                <a:lnTo>
                  <a:pt x="1992" y="10538"/>
                </a:lnTo>
                <a:lnTo>
                  <a:pt x="3404" y="21600"/>
                </a:lnTo>
                <a:lnTo>
                  <a:pt x="10799" y="21600"/>
                </a:lnTo>
                <a:lnTo>
                  <a:pt x="18196" y="21600"/>
                </a:lnTo>
                <a:lnTo>
                  <a:pt x="19606" y="10538"/>
                </a:lnTo>
                <a:lnTo>
                  <a:pt x="20514" y="10538"/>
                </a:lnTo>
                <a:lnTo>
                  <a:pt x="20866" y="11475"/>
                </a:lnTo>
                <a:lnTo>
                  <a:pt x="21600" y="11475"/>
                </a:lnTo>
                <a:lnTo>
                  <a:pt x="21600" y="8620"/>
                </a:lnTo>
                <a:lnTo>
                  <a:pt x="10799" y="8620"/>
                </a:lnTo>
                <a:lnTo>
                  <a:pt x="0" y="8620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公寓楼"/>
          <p:cNvSpPr/>
          <p:nvPr/>
        </p:nvSpPr>
        <p:spPr>
          <a:xfrm>
            <a:off x="14781207" y="4406495"/>
            <a:ext cx="1397917" cy="1108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535"/>
                </a:lnTo>
                <a:lnTo>
                  <a:pt x="651" y="1535"/>
                </a:lnTo>
                <a:lnTo>
                  <a:pt x="651" y="18128"/>
                </a:lnTo>
                <a:lnTo>
                  <a:pt x="7648" y="18128"/>
                </a:lnTo>
                <a:lnTo>
                  <a:pt x="7648" y="18831"/>
                </a:lnTo>
                <a:lnTo>
                  <a:pt x="651" y="18831"/>
                </a:lnTo>
                <a:lnTo>
                  <a:pt x="651" y="21600"/>
                </a:lnTo>
                <a:lnTo>
                  <a:pt x="6775" y="21600"/>
                </a:lnTo>
                <a:lnTo>
                  <a:pt x="8773" y="21600"/>
                </a:lnTo>
                <a:lnTo>
                  <a:pt x="9152" y="21600"/>
                </a:lnTo>
                <a:lnTo>
                  <a:pt x="9152" y="18128"/>
                </a:lnTo>
                <a:lnTo>
                  <a:pt x="10545" y="18128"/>
                </a:lnTo>
                <a:lnTo>
                  <a:pt x="10545" y="21600"/>
                </a:lnTo>
                <a:lnTo>
                  <a:pt x="11148" y="21600"/>
                </a:lnTo>
                <a:lnTo>
                  <a:pt x="11148" y="18128"/>
                </a:lnTo>
                <a:lnTo>
                  <a:pt x="12549" y="18128"/>
                </a:lnTo>
                <a:lnTo>
                  <a:pt x="12549" y="21600"/>
                </a:lnTo>
                <a:lnTo>
                  <a:pt x="12829" y="21600"/>
                </a:lnTo>
                <a:lnTo>
                  <a:pt x="14896" y="21600"/>
                </a:lnTo>
                <a:lnTo>
                  <a:pt x="20950" y="21600"/>
                </a:lnTo>
                <a:lnTo>
                  <a:pt x="20950" y="18831"/>
                </a:lnTo>
                <a:lnTo>
                  <a:pt x="13969" y="18831"/>
                </a:lnTo>
                <a:lnTo>
                  <a:pt x="13969" y="18128"/>
                </a:lnTo>
                <a:lnTo>
                  <a:pt x="20950" y="18128"/>
                </a:lnTo>
                <a:lnTo>
                  <a:pt x="20950" y="1535"/>
                </a:lnTo>
                <a:lnTo>
                  <a:pt x="21600" y="1535"/>
                </a:lnTo>
                <a:lnTo>
                  <a:pt x="21600" y="0"/>
                </a:lnTo>
                <a:lnTo>
                  <a:pt x="12178" y="0"/>
                </a:lnTo>
                <a:lnTo>
                  <a:pt x="12178" y="1535"/>
                </a:lnTo>
                <a:lnTo>
                  <a:pt x="12829" y="1535"/>
                </a:lnTo>
                <a:lnTo>
                  <a:pt x="12829" y="4086"/>
                </a:lnTo>
                <a:lnTo>
                  <a:pt x="8773" y="4086"/>
                </a:lnTo>
                <a:lnTo>
                  <a:pt x="8773" y="1535"/>
                </a:lnTo>
                <a:lnTo>
                  <a:pt x="9424" y="1535"/>
                </a:lnTo>
                <a:lnTo>
                  <a:pt x="9424" y="0"/>
                </a:lnTo>
                <a:lnTo>
                  <a:pt x="0" y="0"/>
                </a:lnTo>
                <a:close/>
                <a:moveTo>
                  <a:pt x="1764" y="1535"/>
                </a:moveTo>
                <a:lnTo>
                  <a:pt x="2746" y="1535"/>
                </a:lnTo>
                <a:lnTo>
                  <a:pt x="2746" y="3819"/>
                </a:lnTo>
                <a:lnTo>
                  <a:pt x="1764" y="3819"/>
                </a:lnTo>
                <a:lnTo>
                  <a:pt x="1764" y="1535"/>
                </a:lnTo>
                <a:close/>
                <a:moveTo>
                  <a:pt x="4216" y="1535"/>
                </a:moveTo>
                <a:lnTo>
                  <a:pt x="5196" y="1535"/>
                </a:lnTo>
                <a:lnTo>
                  <a:pt x="5196" y="3819"/>
                </a:lnTo>
                <a:lnTo>
                  <a:pt x="4216" y="3819"/>
                </a:lnTo>
                <a:lnTo>
                  <a:pt x="4216" y="1535"/>
                </a:lnTo>
                <a:close/>
                <a:moveTo>
                  <a:pt x="6666" y="1535"/>
                </a:moveTo>
                <a:lnTo>
                  <a:pt x="7648" y="1535"/>
                </a:lnTo>
                <a:lnTo>
                  <a:pt x="7648" y="3819"/>
                </a:lnTo>
                <a:lnTo>
                  <a:pt x="6666" y="3819"/>
                </a:lnTo>
                <a:lnTo>
                  <a:pt x="6666" y="1535"/>
                </a:lnTo>
                <a:close/>
                <a:moveTo>
                  <a:pt x="13967" y="1535"/>
                </a:moveTo>
                <a:lnTo>
                  <a:pt x="14949" y="1535"/>
                </a:lnTo>
                <a:lnTo>
                  <a:pt x="14949" y="3819"/>
                </a:lnTo>
                <a:lnTo>
                  <a:pt x="13967" y="3819"/>
                </a:lnTo>
                <a:lnTo>
                  <a:pt x="13967" y="1535"/>
                </a:lnTo>
                <a:close/>
                <a:moveTo>
                  <a:pt x="16419" y="1535"/>
                </a:moveTo>
                <a:lnTo>
                  <a:pt x="17399" y="1535"/>
                </a:lnTo>
                <a:lnTo>
                  <a:pt x="17399" y="3819"/>
                </a:lnTo>
                <a:lnTo>
                  <a:pt x="16419" y="3819"/>
                </a:lnTo>
                <a:lnTo>
                  <a:pt x="16419" y="1535"/>
                </a:lnTo>
                <a:close/>
                <a:moveTo>
                  <a:pt x="18870" y="1535"/>
                </a:moveTo>
                <a:lnTo>
                  <a:pt x="19852" y="1535"/>
                </a:lnTo>
                <a:lnTo>
                  <a:pt x="19852" y="3819"/>
                </a:lnTo>
                <a:lnTo>
                  <a:pt x="18870" y="3819"/>
                </a:lnTo>
                <a:lnTo>
                  <a:pt x="18870" y="1535"/>
                </a:lnTo>
                <a:close/>
                <a:moveTo>
                  <a:pt x="1764" y="5829"/>
                </a:moveTo>
                <a:lnTo>
                  <a:pt x="2746" y="5829"/>
                </a:lnTo>
                <a:lnTo>
                  <a:pt x="2746" y="8112"/>
                </a:lnTo>
                <a:lnTo>
                  <a:pt x="1764" y="8112"/>
                </a:lnTo>
                <a:lnTo>
                  <a:pt x="1764" y="5829"/>
                </a:lnTo>
                <a:close/>
                <a:moveTo>
                  <a:pt x="4216" y="5829"/>
                </a:moveTo>
                <a:lnTo>
                  <a:pt x="5196" y="5829"/>
                </a:lnTo>
                <a:lnTo>
                  <a:pt x="5196" y="8112"/>
                </a:lnTo>
                <a:lnTo>
                  <a:pt x="4216" y="8112"/>
                </a:lnTo>
                <a:lnTo>
                  <a:pt x="4216" y="5829"/>
                </a:lnTo>
                <a:close/>
                <a:moveTo>
                  <a:pt x="6666" y="5829"/>
                </a:moveTo>
                <a:lnTo>
                  <a:pt x="7648" y="5829"/>
                </a:lnTo>
                <a:lnTo>
                  <a:pt x="7648" y="8112"/>
                </a:lnTo>
                <a:lnTo>
                  <a:pt x="6666" y="8112"/>
                </a:lnTo>
                <a:lnTo>
                  <a:pt x="6666" y="5829"/>
                </a:lnTo>
                <a:close/>
                <a:moveTo>
                  <a:pt x="9152" y="5829"/>
                </a:moveTo>
                <a:lnTo>
                  <a:pt x="10134" y="5829"/>
                </a:lnTo>
                <a:lnTo>
                  <a:pt x="10134" y="8112"/>
                </a:lnTo>
                <a:lnTo>
                  <a:pt x="9152" y="8112"/>
                </a:lnTo>
                <a:lnTo>
                  <a:pt x="9152" y="5829"/>
                </a:lnTo>
                <a:close/>
                <a:moveTo>
                  <a:pt x="11567" y="5829"/>
                </a:moveTo>
                <a:lnTo>
                  <a:pt x="12549" y="5829"/>
                </a:lnTo>
                <a:lnTo>
                  <a:pt x="12549" y="8112"/>
                </a:lnTo>
                <a:lnTo>
                  <a:pt x="11567" y="8112"/>
                </a:lnTo>
                <a:lnTo>
                  <a:pt x="11567" y="5829"/>
                </a:lnTo>
                <a:close/>
                <a:moveTo>
                  <a:pt x="13967" y="5829"/>
                </a:moveTo>
                <a:lnTo>
                  <a:pt x="14949" y="5829"/>
                </a:lnTo>
                <a:lnTo>
                  <a:pt x="14949" y="8112"/>
                </a:lnTo>
                <a:lnTo>
                  <a:pt x="13967" y="8112"/>
                </a:lnTo>
                <a:lnTo>
                  <a:pt x="13967" y="5829"/>
                </a:lnTo>
                <a:close/>
                <a:moveTo>
                  <a:pt x="16419" y="5829"/>
                </a:moveTo>
                <a:lnTo>
                  <a:pt x="17399" y="5829"/>
                </a:lnTo>
                <a:lnTo>
                  <a:pt x="17399" y="8112"/>
                </a:lnTo>
                <a:lnTo>
                  <a:pt x="16419" y="8112"/>
                </a:lnTo>
                <a:lnTo>
                  <a:pt x="16419" y="5829"/>
                </a:lnTo>
                <a:close/>
                <a:moveTo>
                  <a:pt x="18870" y="5829"/>
                </a:moveTo>
                <a:lnTo>
                  <a:pt x="19852" y="5829"/>
                </a:lnTo>
                <a:lnTo>
                  <a:pt x="19852" y="8112"/>
                </a:lnTo>
                <a:lnTo>
                  <a:pt x="18870" y="8112"/>
                </a:lnTo>
                <a:lnTo>
                  <a:pt x="18870" y="5829"/>
                </a:lnTo>
                <a:close/>
                <a:moveTo>
                  <a:pt x="1764" y="10122"/>
                </a:moveTo>
                <a:lnTo>
                  <a:pt x="2746" y="10122"/>
                </a:lnTo>
                <a:lnTo>
                  <a:pt x="2746" y="12408"/>
                </a:lnTo>
                <a:lnTo>
                  <a:pt x="1764" y="12408"/>
                </a:lnTo>
                <a:lnTo>
                  <a:pt x="1764" y="10122"/>
                </a:lnTo>
                <a:close/>
                <a:moveTo>
                  <a:pt x="4216" y="10122"/>
                </a:moveTo>
                <a:lnTo>
                  <a:pt x="5196" y="10122"/>
                </a:lnTo>
                <a:lnTo>
                  <a:pt x="5196" y="12408"/>
                </a:lnTo>
                <a:lnTo>
                  <a:pt x="4216" y="12408"/>
                </a:lnTo>
                <a:lnTo>
                  <a:pt x="4216" y="10122"/>
                </a:lnTo>
                <a:close/>
                <a:moveTo>
                  <a:pt x="6666" y="10122"/>
                </a:moveTo>
                <a:lnTo>
                  <a:pt x="7648" y="10122"/>
                </a:lnTo>
                <a:lnTo>
                  <a:pt x="7648" y="12408"/>
                </a:lnTo>
                <a:lnTo>
                  <a:pt x="6666" y="12408"/>
                </a:lnTo>
                <a:lnTo>
                  <a:pt x="6666" y="10122"/>
                </a:lnTo>
                <a:close/>
                <a:moveTo>
                  <a:pt x="9152" y="10122"/>
                </a:moveTo>
                <a:lnTo>
                  <a:pt x="10134" y="10122"/>
                </a:lnTo>
                <a:lnTo>
                  <a:pt x="10134" y="12408"/>
                </a:lnTo>
                <a:lnTo>
                  <a:pt x="9152" y="12408"/>
                </a:lnTo>
                <a:lnTo>
                  <a:pt x="9152" y="10122"/>
                </a:lnTo>
                <a:close/>
                <a:moveTo>
                  <a:pt x="11567" y="10122"/>
                </a:moveTo>
                <a:lnTo>
                  <a:pt x="12549" y="10122"/>
                </a:lnTo>
                <a:lnTo>
                  <a:pt x="12549" y="12408"/>
                </a:lnTo>
                <a:lnTo>
                  <a:pt x="11567" y="12408"/>
                </a:lnTo>
                <a:lnTo>
                  <a:pt x="11567" y="10122"/>
                </a:lnTo>
                <a:close/>
                <a:moveTo>
                  <a:pt x="13967" y="10122"/>
                </a:moveTo>
                <a:lnTo>
                  <a:pt x="14949" y="10122"/>
                </a:lnTo>
                <a:lnTo>
                  <a:pt x="14949" y="12408"/>
                </a:lnTo>
                <a:lnTo>
                  <a:pt x="13967" y="12408"/>
                </a:lnTo>
                <a:lnTo>
                  <a:pt x="13967" y="10122"/>
                </a:lnTo>
                <a:close/>
                <a:moveTo>
                  <a:pt x="16419" y="10122"/>
                </a:moveTo>
                <a:lnTo>
                  <a:pt x="17399" y="10122"/>
                </a:lnTo>
                <a:lnTo>
                  <a:pt x="17399" y="12408"/>
                </a:lnTo>
                <a:lnTo>
                  <a:pt x="16419" y="12408"/>
                </a:lnTo>
                <a:lnTo>
                  <a:pt x="16419" y="10122"/>
                </a:lnTo>
                <a:close/>
                <a:moveTo>
                  <a:pt x="18870" y="10122"/>
                </a:moveTo>
                <a:lnTo>
                  <a:pt x="19852" y="10122"/>
                </a:lnTo>
                <a:lnTo>
                  <a:pt x="19852" y="12408"/>
                </a:lnTo>
                <a:lnTo>
                  <a:pt x="18870" y="12408"/>
                </a:lnTo>
                <a:lnTo>
                  <a:pt x="18870" y="10122"/>
                </a:lnTo>
                <a:close/>
                <a:moveTo>
                  <a:pt x="1764" y="14418"/>
                </a:moveTo>
                <a:lnTo>
                  <a:pt x="2746" y="14418"/>
                </a:lnTo>
                <a:lnTo>
                  <a:pt x="2746" y="16701"/>
                </a:lnTo>
                <a:lnTo>
                  <a:pt x="1764" y="16701"/>
                </a:lnTo>
                <a:lnTo>
                  <a:pt x="1764" y="14418"/>
                </a:lnTo>
                <a:close/>
                <a:moveTo>
                  <a:pt x="4216" y="14418"/>
                </a:moveTo>
                <a:lnTo>
                  <a:pt x="5196" y="14418"/>
                </a:lnTo>
                <a:lnTo>
                  <a:pt x="5196" y="16701"/>
                </a:lnTo>
                <a:lnTo>
                  <a:pt x="4216" y="16701"/>
                </a:lnTo>
                <a:lnTo>
                  <a:pt x="4216" y="14418"/>
                </a:lnTo>
                <a:close/>
                <a:moveTo>
                  <a:pt x="6666" y="14418"/>
                </a:moveTo>
                <a:lnTo>
                  <a:pt x="7648" y="14418"/>
                </a:lnTo>
                <a:lnTo>
                  <a:pt x="7648" y="16701"/>
                </a:lnTo>
                <a:lnTo>
                  <a:pt x="6666" y="16701"/>
                </a:lnTo>
                <a:lnTo>
                  <a:pt x="6666" y="14418"/>
                </a:lnTo>
                <a:close/>
                <a:moveTo>
                  <a:pt x="9152" y="14418"/>
                </a:moveTo>
                <a:lnTo>
                  <a:pt x="10134" y="14418"/>
                </a:lnTo>
                <a:lnTo>
                  <a:pt x="10134" y="16701"/>
                </a:lnTo>
                <a:lnTo>
                  <a:pt x="9152" y="16701"/>
                </a:lnTo>
                <a:lnTo>
                  <a:pt x="9152" y="14418"/>
                </a:lnTo>
                <a:close/>
                <a:moveTo>
                  <a:pt x="11567" y="14418"/>
                </a:moveTo>
                <a:lnTo>
                  <a:pt x="12549" y="14418"/>
                </a:lnTo>
                <a:lnTo>
                  <a:pt x="12549" y="16701"/>
                </a:lnTo>
                <a:lnTo>
                  <a:pt x="11567" y="16701"/>
                </a:lnTo>
                <a:lnTo>
                  <a:pt x="11567" y="14418"/>
                </a:lnTo>
                <a:close/>
                <a:moveTo>
                  <a:pt x="13967" y="14418"/>
                </a:moveTo>
                <a:lnTo>
                  <a:pt x="14949" y="14418"/>
                </a:lnTo>
                <a:lnTo>
                  <a:pt x="14949" y="16701"/>
                </a:lnTo>
                <a:lnTo>
                  <a:pt x="13967" y="16701"/>
                </a:lnTo>
                <a:lnTo>
                  <a:pt x="13967" y="14418"/>
                </a:lnTo>
                <a:close/>
                <a:moveTo>
                  <a:pt x="16419" y="14418"/>
                </a:moveTo>
                <a:lnTo>
                  <a:pt x="17399" y="14418"/>
                </a:lnTo>
                <a:lnTo>
                  <a:pt x="17399" y="16701"/>
                </a:lnTo>
                <a:lnTo>
                  <a:pt x="16419" y="16701"/>
                </a:lnTo>
                <a:lnTo>
                  <a:pt x="16419" y="14418"/>
                </a:lnTo>
                <a:close/>
                <a:moveTo>
                  <a:pt x="18870" y="14418"/>
                </a:moveTo>
                <a:lnTo>
                  <a:pt x="19852" y="14418"/>
                </a:lnTo>
                <a:lnTo>
                  <a:pt x="19852" y="16701"/>
                </a:lnTo>
                <a:lnTo>
                  <a:pt x="18870" y="16701"/>
                </a:lnTo>
                <a:lnTo>
                  <a:pt x="18870" y="14418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房子"/>
          <p:cNvSpPr/>
          <p:nvPr/>
        </p:nvSpPr>
        <p:spPr>
          <a:xfrm>
            <a:off x="20984667" y="4441961"/>
            <a:ext cx="1437630" cy="1037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23" y="0"/>
                </a:moveTo>
                <a:lnTo>
                  <a:pt x="16423" y="1823"/>
                </a:lnTo>
                <a:lnTo>
                  <a:pt x="648" y="1823"/>
                </a:lnTo>
                <a:lnTo>
                  <a:pt x="0" y="11097"/>
                </a:lnTo>
                <a:lnTo>
                  <a:pt x="21600" y="11097"/>
                </a:lnTo>
                <a:lnTo>
                  <a:pt x="20950" y="1823"/>
                </a:lnTo>
                <a:lnTo>
                  <a:pt x="18193" y="1823"/>
                </a:lnTo>
                <a:lnTo>
                  <a:pt x="18193" y="0"/>
                </a:lnTo>
                <a:lnTo>
                  <a:pt x="16423" y="0"/>
                </a:lnTo>
                <a:close/>
                <a:moveTo>
                  <a:pt x="10800" y="4341"/>
                </a:moveTo>
                <a:lnTo>
                  <a:pt x="13520" y="6440"/>
                </a:lnTo>
                <a:lnTo>
                  <a:pt x="13520" y="7611"/>
                </a:lnTo>
                <a:lnTo>
                  <a:pt x="10800" y="5512"/>
                </a:lnTo>
                <a:lnTo>
                  <a:pt x="8078" y="7611"/>
                </a:lnTo>
                <a:lnTo>
                  <a:pt x="8078" y="6440"/>
                </a:lnTo>
                <a:lnTo>
                  <a:pt x="10800" y="4341"/>
                </a:lnTo>
                <a:close/>
                <a:moveTo>
                  <a:pt x="9332" y="7590"/>
                </a:moveTo>
                <a:lnTo>
                  <a:pt x="9332" y="8792"/>
                </a:lnTo>
                <a:lnTo>
                  <a:pt x="12266" y="8792"/>
                </a:lnTo>
                <a:lnTo>
                  <a:pt x="12266" y="7590"/>
                </a:lnTo>
                <a:lnTo>
                  <a:pt x="12864" y="8051"/>
                </a:lnTo>
                <a:lnTo>
                  <a:pt x="12864" y="9619"/>
                </a:lnTo>
                <a:lnTo>
                  <a:pt x="8734" y="9619"/>
                </a:lnTo>
                <a:lnTo>
                  <a:pt x="8734" y="8051"/>
                </a:lnTo>
                <a:lnTo>
                  <a:pt x="9332" y="7590"/>
                </a:lnTo>
                <a:close/>
                <a:moveTo>
                  <a:pt x="948" y="11913"/>
                </a:moveTo>
                <a:lnTo>
                  <a:pt x="948" y="21600"/>
                </a:lnTo>
                <a:lnTo>
                  <a:pt x="20652" y="21600"/>
                </a:lnTo>
                <a:lnTo>
                  <a:pt x="20652" y="11913"/>
                </a:lnTo>
                <a:lnTo>
                  <a:pt x="948" y="11913"/>
                </a:lnTo>
                <a:close/>
                <a:moveTo>
                  <a:pt x="3390" y="13540"/>
                </a:moveTo>
                <a:lnTo>
                  <a:pt x="7298" y="13540"/>
                </a:lnTo>
                <a:lnTo>
                  <a:pt x="7298" y="17867"/>
                </a:lnTo>
                <a:lnTo>
                  <a:pt x="3390" y="17867"/>
                </a:lnTo>
                <a:lnTo>
                  <a:pt x="3390" y="13540"/>
                </a:lnTo>
                <a:close/>
                <a:moveTo>
                  <a:pt x="9381" y="13540"/>
                </a:moveTo>
                <a:lnTo>
                  <a:pt x="12218" y="13540"/>
                </a:lnTo>
                <a:lnTo>
                  <a:pt x="12218" y="19922"/>
                </a:lnTo>
                <a:lnTo>
                  <a:pt x="9381" y="19922"/>
                </a:lnTo>
                <a:lnTo>
                  <a:pt x="9381" y="13540"/>
                </a:lnTo>
                <a:close/>
                <a:moveTo>
                  <a:pt x="14302" y="13540"/>
                </a:moveTo>
                <a:lnTo>
                  <a:pt x="18208" y="13540"/>
                </a:lnTo>
                <a:lnTo>
                  <a:pt x="18208" y="17867"/>
                </a:lnTo>
                <a:lnTo>
                  <a:pt x="14302" y="17867"/>
                </a:lnTo>
                <a:lnTo>
                  <a:pt x="14302" y="13540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嘴巴"/>
          <p:cNvSpPr/>
          <p:nvPr/>
        </p:nvSpPr>
        <p:spPr>
          <a:xfrm>
            <a:off x="11600443" y="8963648"/>
            <a:ext cx="1531505" cy="687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5" h="20959" fill="norm" stroke="1" extrusionOk="0">
                <a:moveTo>
                  <a:pt x="13664" y="7"/>
                </a:moveTo>
                <a:cubicBezTo>
                  <a:pt x="13051" y="69"/>
                  <a:pt x="12495" y="551"/>
                  <a:pt x="12126" y="1269"/>
                </a:cubicBezTo>
                <a:cubicBezTo>
                  <a:pt x="11094" y="3275"/>
                  <a:pt x="10277" y="3264"/>
                  <a:pt x="9247" y="1269"/>
                </a:cubicBezTo>
                <a:cubicBezTo>
                  <a:pt x="8507" y="-164"/>
                  <a:pt x="7032" y="-641"/>
                  <a:pt x="5823" y="1269"/>
                </a:cubicBezTo>
                <a:cubicBezTo>
                  <a:pt x="4198" y="3840"/>
                  <a:pt x="1572" y="7316"/>
                  <a:pt x="329" y="8932"/>
                </a:cubicBezTo>
                <a:cubicBezTo>
                  <a:pt x="-42" y="9415"/>
                  <a:pt x="-113" y="10521"/>
                  <a:pt x="184" y="11205"/>
                </a:cubicBezTo>
                <a:cubicBezTo>
                  <a:pt x="1477" y="14185"/>
                  <a:pt x="5037" y="20959"/>
                  <a:pt x="10686" y="20959"/>
                </a:cubicBezTo>
                <a:cubicBezTo>
                  <a:pt x="16339" y="20959"/>
                  <a:pt x="19899" y="14179"/>
                  <a:pt x="21190" y="11202"/>
                </a:cubicBezTo>
                <a:cubicBezTo>
                  <a:pt x="21487" y="10518"/>
                  <a:pt x="21417" y="9412"/>
                  <a:pt x="21047" y="8928"/>
                </a:cubicBezTo>
                <a:cubicBezTo>
                  <a:pt x="19746" y="7227"/>
                  <a:pt x="16941" y="3505"/>
                  <a:pt x="15549" y="1269"/>
                </a:cubicBezTo>
                <a:cubicBezTo>
                  <a:pt x="14948" y="304"/>
                  <a:pt x="14277" y="-55"/>
                  <a:pt x="13664" y="7"/>
                </a:cubicBezTo>
                <a:close/>
                <a:moveTo>
                  <a:pt x="10184" y="8476"/>
                </a:moveTo>
                <a:cubicBezTo>
                  <a:pt x="10496" y="8473"/>
                  <a:pt x="10686" y="8476"/>
                  <a:pt x="10686" y="8476"/>
                </a:cubicBezTo>
                <a:cubicBezTo>
                  <a:pt x="10686" y="8476"/>
                  <a:pt x="13746" y="8400"/>
                  <a:pt x="15344" y="9071"/>
                </a:cubicBezTo>
                <a:cubicBezTo>
                  <a:pt x="16942" y="9741"/>
                  <a:pt x="20509" y="10096"/>
                  <a:pt x="20411" y="10155"/>
                </a:cubicBezTo>
                <a:cubicBezTo>
                  <a:pt x="9918" y="16394"/>
                  <a:pt x="962" y="10155"/>
                  <a:pt x="962" y="10155"/>
                </a:cubicBezTo>
                <a:cubicBezTo>
                  <a:pt x="1064" y="10155"/>
                  <a:pt x="4429" y="9741"/>
                  <a:pt x="6027" y="9071"/>
                </a:cubicBezTo>
                <a:cubicBezTo>
                  <a:pt x="7226" y="8568"/>
                  <a:pt x="9248" y="8486"/>
                  <a:pt x="10184" y="8476"/>
                </a:cubicBez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一套餐具"/>
          <p:cNvSpPr/>
          <p:nvPr/>
        </p:nvSpPr>
        <p:spPr>
          <a:xfrm>
            <a:off x="11670144" y="4477880"/>
            <a:ext cx="1469819" cy="965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8325" y="0"/>
                </a:moveTo>
                <a:cubicBezTo>
                  <a:pt x="18228" y="-4"/>
                  <a:pt x="18110" y="120"/>
                  <a:pt x="18021" y="383"/>
                </a:cubicBezTo>
                <a:cubicBezTo>
                  <a:pt x="17924" y="678"/>
                  <a:pt x="17108" y="2601"/>
                  <a:pt x="17076" y="8927"/>
                </a:cubicBezTo>
                <a:cubicBezTo>
                  <a:pt x="17076" y="9189"/>
                  <a:pt x="17141" y="9436"/>
                  <a:pt x="17265" y="9625"/>
                </a:cubicBezTo>
                <a:lnTo>
                  <a:pt x="17530" y="10028"/>
                </a:lnTo>
                <a:cubicBezTo>
                  <a:pt x="17730" y="10332"/>
                  <a:pt x="17837" y="10743"/>
                  <a:pt x="17832" y="11170"/>
                </a:cubicBezTo>
                <a:lnTo>
                  <a:pt x="17680" y="20633"/>
                </a:lnTo>
                <a:cubicBezTo>
                  <a:pt x="17675" y="20896"/>
                  <a:pt x="17816" y="21111"/>
                  <a:pt x="17989" y="21111"/>
                </a:cubicBezTo>
                <a:lnTo>
                  <a:pt x="18350" y="21111"/>
                </a:lnTo>
                <a:lnTo>
                  <a:pt x="18350" y="21093"/>
                </a:lnTo>
                <a:cubicBezTo>
                  <a:pt x="18523" y="21093"/>
                  <a:pt x="18657" y="20880"/>
                  <a:pt x="18657" y="20626"/>
                </a:cubicBezTo>
                <a:cubicBezTo>
                  <a:pt x="18635" y="17323"/>
                  <a:pt x="18495" y="834"/>
                  <a:pt x="18495" y="383"/>
                </a:cubicBezTo>
                <a:cubicBezTo>
                  <a:pt x="18495" y="136"/>
                  <a:pt x="18421" y="4"/>
                  <a:pt x="18325" y="0"/>
                </a:cubicBezTo>
                <a:close/>
                <a:moveTo>
                  <a:pt x="9391" y="72"/>
                </a:moveTo>
                <a:cubicBezTo>
                  <a:pt x="5481" y="72"/>
                  <a:pt x="2317" y="4894"/>
                  <a:pt x="2317" y="10834"/>
                </a:cubicBezTo>
                <a:cubicBezTo>
                  <a:pt x="2317" y="16774"/>
                  <a:pt x="5487" y="21596"/>
                  <a:pt x="9391" y="21596"/>
                </a:cubicBezTo>
                <a:cubicBezTo>
                  <a:pt x="13301" y="21596"/>
                  <a:pt x="16465" y="16774"/>
                  <a:pt x="16465" y="10834"/>
                </a:cubicBezTo>
                <a:cubicBezTo>
                  <a:pt x="16465" y="4894"/>
                  <a:pt x="13301" y="72"/>
                  <a:pt x="9391" y="72"/>
                </a:cubicBezTo>
                <a:close/>
                <a:moveTo>
                  <a:pt x="763" y="1566"/>
                </a:moveTo>
                <a:cubicBezTo>
                  <a:pt x="730" y="1566"/>
                  <a:pt x="709" y="1599"/>
                  <a:pt x="709" y="1648"/>
                </a:cubicBezTo>
                <a:lnTo>
                  <a:pt x="633" y="5173"/>
                </a:lnTo>
                <a:cubicBezTo>
                  <a:pt x="633" y="5222"/>
                  <a:pt x="606" y="5255"/>
                  <a:pt x="579" y="5255"/>
                </a:cubicBezTo>
                <a:lnTo>
                  <a:pt x="476" y="5255"/>
                </a:lnTo>
                <a:cubicBezTo>
                  <a:pt x="443" y="5255"/>
                  <a:pt x="422" y="5214"/>
                  <a:pt x="422" y="5173"/>
                </a:cubicBezTo>
                <a:lnTo>
                  <a:pt x="449" y="1656"/>
                </a:lnTo>
                <a:cubicBezTo>
                  <a:pt x="449" y="1607"/>
                  <a:pt x="422" y="1574"/>
                  <a:pt x="395" y="1574"/>
                </a:cubicBezTo>
                <a:lnTo>
                  <a:pt x="304" y="1574"/>
                </a:lnTo>
                <a:cubicBezTo>
                  <a:pt x="277" y="1574"/>
                  <a:pt x="250" y="1607"/>
                  <a:pt x="250" y="1648"/>
                </a:cubicBezTo>
                <a:lnTo>
                  <a:pt x="0" y="6791"/>
                </a:lnTo>
                <a:cubicBezTo>
                  <a:pt x="0" y="7053"/>
                  <a:pt x="65" y="7308"/>
                  <a:pt x="189" y="7489"/>
                </a:cubicBezTo>
                <a:lnTo>
                  <a:pt x="454" y="7892"/>
                </a:lnTo>
                <a:cubicBezTo>
                  <a:pt x="654" y="8196"/>
                  <a:pt x="761" y="8607"/>
                  <a:pt x="756" y="9034"/>
                </a:cubicBezTo>
                <a:lnTo>
                  <a:pt x="574" y="20610"/>
                </a:lnTo>
                <a:cubicBezTo>
                  <a:pt x="568" y="20873"/>
                  <a:pt x="720" y="21085"/>
                  <a:pt x="898" y="21085"/>
                </a:cubicBezTo>
                <a:lnTo>
                  <a:pt x="1168" y="21085"/>
                </a:lnTo>
                <a:cubicBezTo>
                  <a:pt x="1351" y="21085"/>
                  <a:pt x="1497" y="20873"/>
                  <a:pt x="1492" y="20610"/>
                </a:cubicBezTo>
                <a:lnTo>
                  <a:pt x="1318" y="9042"/>
                </a:lnTo>
                <a:cubicBezTo>
                  <a:pt x="1313" y="8615"/>
                  <a:pt x="1420" y="8195"/>
                  <a:pt x="1620" y="7900"/>
                </a:cubicBezTo>
                <a:lnTo>
                  <a:pt x="1885" y="7497"/>
                </a:lnTo>
                <a:cubicBezTo>
                  <a:pt x="2009" y="7308"/>
                  <a:pt x="2074" y="7061"/>
                  <a:pt x="2074" y="6798"/>
                </a:cubicBezTo>
                <a:lnTo>
                  <a:pt x="1826" y="1648"/>
                </a:lnTo>
                <a:cubicBezTo>
                  <a:pt x="1826" y="1607"/>
                  <a:pt x="1799" y="1574"/>
                  <a:pt x="1772" y="1574"/>
                </a:cubicBezTo>
                <a:lnTo>
                  <a:pt x="1681" y="1574"/>
                </a:lnTo>
                <a:cubicBezTo>
                  <a:pt x="1648" y="1574"/>
                  <a:pt x="1627" y="1615"/>
                  <a:pt x="1627" y="1656"/>
                </a:cubicBezTo>
                <a:lnTo>
                  <a:pt x="1654" y="5173"/>
                </a:lnTo>
                <a:cubicBezTo>
                  <a:pt x="1654" y="5222"/>
                  <a:pt x="1627" y="5255"/>
                  <a:pt x="1600" y="5255"/>
                </a:cubicBezTo>
                <a:lnTo>
                  <a:pt x="1502" y="5255"/>
                </a:lnTo>
                <a:cubicBezTo>
                  <a:pt x="1469" y="5255"/>
                  <a:pt x="1448" y="5222"/>
                  <a:pt x="1448" y="5173"/>
                </a:cubicBezTo>
                <a:lnTo>
                  <a:pt x="1372" y="1648"/>
                </a:lnTo>
                <a:cubicBezTo>
                  <a:pt x="1372" y="1599"/>
                  <a:pt x="1345" y="1566"/>
                  <a:pt x="1318" y="1566"/>
                </a:cubicBezTo>
                <a:lnTo>
                  <a:pt x="1232" y="1566"/>
                </a:lnTo>
                <a:cubicBezTo>
                  <a:pt x="1199" y="1566"/>
                  <a:pt x="1178" y="1599"/>
                  <a:pt x="1178" y="1648"/>
                </a:cubicBezTo>
                <a:lnTo>
                  <a:pt x="1141" y="5173"/>
                </a:lnTo>
                <a:cubicBezTo>
                  <a:pt x="1141" y="5222"/>
                  <a:pt x="1114" y="5255"/>
                  <a:pt x="1087" y="5255"/>
                </a:cubicBezTo>
                <a:lnTo>
                  <a:pt x="989" y="5255"/>
                </a:lnTo>
                <a:cubicBezTo>
                  <a:pt x="956" y="5255"/>
                  <a:pt x="935" y="5222"/>
                  <a:pt x="935" y="5173"/>
                </a:cubicBezTo>
                <a:lnTo>
                  <a:pt x="898" y="1648"/>
                </a:lnTo>
                <a:cubicBezTo>
                  <a:pt x="898" y="1599"/>
                  <a:pt x="871" y="1566"/>
                  <a:pt x="844" y="1566"/>
                </a:cubicBezTo>
                <a:lnTo>
                  <a:pt x="763" y="1566"/>
                </a:lnTo>
                <a:close/>
                <a:moveTo>
                  <a:pt x="9391" y="2806"/>
                </a:moveTo>
                <a:cubicBezTo>
                  <a:pt x="12307" y="2806"/>
                  <a:pt x="14668" y="6406"/>
                  <a:pt x="14668" y="10834"/>
                </a:cubicBezTo>
                <a:cubicBezTo>
                  <a:pt x="14668" y="15262"/>
                  <a:pt x="12307" y="18859"/>
                  <a:pt x="9391" y="18859"/>
                </a:cubicBezTo>
                <a:cubicBezTo>
                  <a:pt x="6475" y="18859"/>
                  <a:pt x="4116" y="15262"/>
                  <a:pt x="4116" y="10834"/>
                </a:cubicBezTo>
                <a:cubicBezTo>
                  <a:pt x="4116" y="6406"/>
                  <a:pt x="6480" y="2806"/>
                  <a:pt x="9391" y="2806"/>
                </a:cubicBezTo>
                <a:close/>
                <a:moveTo>
                  <a:pt x="9391" y="3291"/>
                </a:moveTo>
                <a:cubicBezTo>
                  <a:pt x="6653" y="3291"/>
                  <a:pt x="4435" y="6669"/>
                  <a:pt x="4435" y="10834"/>
                </a:cubicBezTo>
                <a:cubicBezTo>
                  <a:pt x="4435" y="14999"/>
                  <a:pt x="6653" y="18374"/>
                  <a:pt x="9391" y="18374"/>
                </a:cubicBezTo>
                <a:cubicBezTo>
                  <a:pt x="12129" y="18374"/>
                  <a:pt x="14349" y="14999"/>
                  <a:pt x="14349" y="10834"/>
                </a:cubicBezTo>
                <a:cubicBezTo>
                  <a:pt x="14349" y="6669"/>
                  <a:pt x="12129" y="3291"/>
                  <a:pt x="9391" y="3291"/>
                </a:cubicBezTo>
                <a:close/>
                <a:moveTo>
                  <a:pt x="20365" y="4483"/>
                </a:moveTo>
                <a:cubicBezTo>
                  <a:pt x="19641" y="4483"/>
                  <a:pt x="19128" y="5583"/>
                  <a:pt x="19128" y="6947"/>
                </a:cubicBezTo>
                <a:cubicBezTo>
                  <a:pt x="19128" y="7892"/>
                  <a:pt x="19338" y="9049"/>
                  <a:pt x="19754" y="9674"/>
                </a:cubicBezTo>
                <a:cubicBezTo>
                  <a:pt x="19975" y="10002"/>
                  <a:pt x="20061" y="10447"/>
                  <a:pt x="20056" y="10924"/>
                </a:cubicBezTo>
                <a:lnTo>
                  <a:pt x="19933" y="20626"/>
                </a:lnTo>
                <a:cubicBezTo>
                  <a:pt x="19927" y="20888"/>
                  <a:pt x="20067" y="21103"/>
                  <a:pt x="20240" y="21103"/>
                </a:cubicBezTo>
                <a:lnTo>
                  <a:pt x="20493" y="21103"/>
                </a:lnTo>
                <a:cubicBezTo>
                  <a:pt x="20666" y="21103"/>
                  <a:pt x="20802" y="20888"/>
                  <a:pt x="20802" y="20626"/>
                </a:cubicBezTo>
                <a:lnTo>
                  <a:pt x="20672" y="10916"/>
                </a:lnTo>
                <a:cubicBezTo>
                  <a:pt x="20666" y="10448"/>
                  <a:pt x="20753" y="9994"/>
                  <a:pt x="20974" y="9666"/>
                </a:cubicBezTo>
                <a:cubicBezTo>
                  <a:pt x="21390" y="9050"/>
                  <a:pt x="21600" y="7884"/>
                  <a:pt x="21600" y="6947"/>
                </a:cubicBezTo>
                <a:cubicBezTo>
                  <a:pt x="21600" y="5592"/>
                  <a:pt x="21088" y="4483"/>
                  <a:pt x="20365" y="4483"/>
                </a:cubicBez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学校"/>
          <p:cNvSpPr/>
          <p:nvPr/>
        </p:nvSpPr>
        <p:spPr>
          <a:xfrm>
            <a:off x="17914111" y="4347444"/>
            <a:ext cx="1310425" cy="1226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838" y="1"/>
                </a:moveTo>
                <a:cubicBezTo>
                  <a:pt x="11451" y="20"/>
                  <a:pt x="11064" y="444"/>
                  <a:pt x="10677" y="58"/>
                </a:cubicBezTo>
                <a:cubicBezTo>
                  <a:pt x="10677" y="193"/>
                  <a:pt x="10677" y="375"/>
                  <a:pt x="10677" y="559"/>
                </a:cubicBezTo>
                <a:lnTo>
                  <a:pt x="10677" y="1177"/>
                </a:lnTo>
                <a:lnTo>
                  <a:pt x="10677" y="2404"/>
                </a:lnTo>
                <a:lnTo>
                  <a:pt x="7941" y="3999"/>
                </a:lnTo>
                <a:lnTo>
                  <a:pt x="5624" y="3999"/>
                </a:lnTo>
                <a:lnTo>
                  <a:pt x="5624" y="5805"/>
                </a:lnTo>
                <a:lnTo>
                  <a:pt x="0" y="5805"/>
                </a:lnTo>
                <a:lnTo>
                  <a:pt x="0" y="7219"/>
                </a:lnTo>
                <a:lnTo>
                  <a:pt x="21600" y="7219"/>
                </a:lnTo>
                <a:lnTo>
                  <a:pt x="21600" y="5805"/>
                </a:lnTo>
                <a:lnTo>
                  <a:pt x="15976" y="5805"/>
                </a:lnTo>
                <a:lnTo>
                  <a:pt x="15976" y="3999"/>
                </a:lnTo>
                <a:lnTo>
                  <a:pt x="13660" y="3999"/>
                </a:lnTo>
                <a:lnTo>
                  <a:pt x="10925" y="2404"/>
                </a:lnTo>
                <a:lnTo>
                  <a:pt x="10925" y="1325"/>
                </a:lnTo>
                <a:cubicBezTo>
                  <a:pt x="11358" y="1431"/>
                  <a:pt x="11792" y="847"/>
                  <a:pt x="12226" y="1278"/>
                </a:cubicBezTo>
                <a:cubicBezTo>
                  <a:pt x="12226" y="979"/>
                  <a:pt x="12226" y="460"/>
                  <a:pt x="12226" y="161"/>
                </a:cubicBezTo>
                <a:cubicBezTo>
                  <a:pt x="12097" y="32"/>
                  <a:pt x="11967" y="-6"/>
                  <a:pt x="11838" y="1"/>
                </a:cubicBezTo>
                <a:close/>
                <a:moveTo>
                  <a:pt x="10800" y="3999"/>
                </a:moveTo>
                <a:cubicBezTo>
                  <a:pt x="11375" y="3999"/>
                  <a:pt x="11841" y="4497"/>
                  <a:pt x="11841" y="5111"/>
                </a:cubicBezTo>
                <a:cubicBezTo>
                  <a:pt x="11841" y="5725"/>
                  <a:pt x="11375" y="6223"/>
                  <a:pt x="10800" y="6223"/>
                </a:cubicBezTo>
                <a:cubicBezTo>
                  <a:pt x="10225" y="6223"/>
                  <a:pt x="9760" y="5725"/>
                  <a:pt x="9761" y="5111"/>
                </a:cubicBezTo>
                <a:cubicBezTo>
                  <a:pt x="9761" y="4497"/>
                  <a:pt x="10225" y="3999"/>
                  <a:pt x="10800" y="3999"/>
                </a:cubicBezTo>
                <a:close/>
                <a:moveTo>
                  <a:pt x="494" y="7753"/>
                </a:moveTo>
                <a:lnTo>
                  <a:pt x="494" y="21594"/>
                </a:lnTo>
                <a:lnTo>
                  <a:pt x="7305" y="21594"/>
                </a:lnTo>
                <a:lnTo>
                  <a:pt x="7305" y="20913"/>
                </a:lnTo>
                <a:lnTo>
                  <a:pt x="8006" y="20913"/>
                </a:lnTo>
                <a:lnTo>
                  <a:pt x="8006" y="20205"/>
                </a:lnTo>
                <a:lnTo>
                  <a:pt x="8704" y="20205"/>
                </a:lnTo>
                <a:lnTo>
                  <a:pt x="8704" y="19498"/>
                </a:lnTo>
                <a:lnTo>
                  <a:pt x="9200" y="19498"/>
                </a:lnTo>
                <a:lnTo>
                  <a:pt x="9200" y="16916"/>
                </a:lnTo>
                <a:lnTo>
                  <a:pt x="8461" y="16916"/>
                </a:lnTo>
                <a:lnTo>
                  <a:pt x="10787" y="15561"/>
                </a:lnTo>
                <a:lnTo>
                  <a:pt x="13110" y="16916"/>
                </a:lnTo>
                <a:lnTo>
                  <a:pt x="12401" y="16916"/>
                </a:lnTo>
                <a:lnTo>
                  <a:pt x="12401" y="19498"/>
                </a:lnTo>
                <a:lnTo>
                  <a:pt x="12898" y="19498"/>
                </a:lnTo>
                <a:lnTo>
                  <a:pt x="12898" y="20205"/>
                </a:lnTo>
                <a:lnTo>
                  <a:pt x="13596" y="20205"/>
                </a:lnTo>
                <a:lnTo>
                  <a:pt x="13596" y="20913"/>
                </a:lnTo>
                <a:lnTo>
                  <a:pt x="14295" y="20913"/>
                </a:lnTo>
                <a:lnTo>
                  <a:pt x="14295" y="21594"/>
                </a:lnTo>
                <a:lnTo>
                  <a:pt x="21107" y="21594"/>
                </a:lnTo>
                <a:lnTo>
                  <a:pt x="21107" y="7753"/>
                </a:lnTo>
                <a:lnTo>
                  <a:pt x="494" y="7753"/>
                </a:lnTo>
                <a:close/>
                <a:moveTo>
                  <a:pt x="1801" y="9133"/>
                </a:moveTo>
                <a:lnTo>
                  <a:pt x="4293" y="9133"/>
                </a:lnTo>
                <a:lnTo>
                  <a:pt x="4293" y="11148"/>
                </a:lnTo>
                <a:lnTo>
                  <a:pt x="1801" y="11148"/>
                </a:lnTo>
                <a:lnTo>
                  <a:pt x="1801" y="9133"/>
                </a:lnTo>
                <a:close/>
                <a:moveTo>
                  <a:pt x="5670" y="9133"/>
                </a:moveTo>
                <a:lnTo>
                  <a:pt x="8162" y="9133"/>
                </a:lnTo>
                <a:lnTo>
                  <a:pt x="8162" y="11148"/>
                </a:lnTo>
                <a:lnTo>
                  <a:pt x="5670" y="11148"/>
                </a:lnTo>
                <a:lnTo>
                  <a:pt x="5670" y="9133"/>
                </a:lnTo>
                <a:close/>
                <a:moveTo>
                  <a:pt x="9539" y="9133"/>
                </a:moveTo>
                <a:lnTo>
                  <a:pt x="12032" y="9133"/>
                </a:lnTo>
                <a:lnTo>
                  <a:pt x="12032" y="11148"/>
                </a:lnTo>
                <a:lnTo>
                  <a:pt x="9539" y="11148"/>
                </a:lnTo>
                <a:lnTo>
                  <a:pt x="9539" y="9133"/>
                </a:lnTo>
                <a:close/>
                <a:moveTo>
                  <a:pt x="13411" y="9133"/>
                </a:moveTo>
                <a:lnTo>
                  <a:pt x="15901" y="9133"/>
                </a:lnTo>
                <a:lnTo>
                  <a:pt x="15901" y="11148"/>
                </a:lnTo>
                <a:lnTo>
                  <a:pt x="13411" y="11148"/>
                </a:lnTo>
                <a:lnTo>
                  <a:pt x="13411" y="9133"/>
                </a:lnTo>
                <a:close/>
                <a:moveTo>
                  <a:pt x="17280" y="9133"/>
                </a:moveTo>
                <a:lnTo>
                  <a:pt x="19771" y="9133"/>
                </a:lnTo>
                <a:lnTo>
                  <a:pt x="19771" y="11148"/>
                </a:lnTo>
                <a:lnTo>
                  <a:pt x="17280" y="11148"/>
                </a:lnTo>
                <a:lnTo>
                  <a:pt x="17280" y="9133"/>
                </a:lnTo>
                <a:close/>
                <a:moveTo>
                  <a:pt x="1801" y="13025"/>
                </a:moveTo>
                <a:lnTo>
                  <a:pt x="4293" y="13025"/>
                </a:lnTo>
                <a:lnTo>
                  <a:pt x="4293" y="15040"/>
                </a:lnTo>
                <a:lnTo>
                  <a:pt x="1801" y="15040"/>
                </a:lnTo>
                <a:lnTo>
                  <a:pt x="1801" y="13025"/>
                </a:lnTo>
                <a:close/>
                <a:moveTo>
                  <a:pt x="5670" y="13025"/>
                </a:moveTo>
                <a:lnTo>
                  <a:pt x="8162" y="13025"/>
                </a:lnTo>
                <a:lnTo>
                  <a:pt x="8162" y="15040"/>
                </a:lnTo>
                <a:lnTo>
                  <a:pt x="5670" y="15040"/>
                </a:lnTo>
                <a:lnTo>
                  <a:pt x="5670" y="13025"/>
                </a:lnTo>
                <a:close/>
                <a:moveTo>
                  <a:pt x="9539" y="13025"/>
                </a:moveTo>
                <a:lnTo>
                  <a:pt x="12032" y="13025"/>
                </a:lnTo>
                <a:lnTo>
                  <a:pt x="12032" y="15040"/>
                </a:lnTo>
                <a:lnTo>
                  <a:pt x="9539" y="15040"/>
                </a:lnTo>
                <a:lnTo>
                  <a:pt x="9539" y="13025"/>
                </a:lnTo>
                <a:close/>
                <a:moveTo>
                  <a:pt x="13411" y="13025"/>
                </a:moveTo>
                <a:lnTo>
                  <a:pt x="15901" y="13025"/>
                </a:lnTo>
                <a:lnTo>
                  <a:pt x="15901" y="15040"/>
                </a:lnTo>
                <a:lnTo>
                  <a:pt x="13411" y="15040"/>
                </a:lnTo>
                <a:lnTo>
                  <a:pt x="13411" y="13025"/>
                </a:lnTo>
                <a:close/>
                <a:moveTo>
                  <a:pt x="17280" y="13025"/>
                </a:moveTo>
                <a:lnTo>
                  <a:pt x="19771" y="13025"/>
                </a:lnTo>
                <a:lnTo>
                  <a:pt x="19771" y="15040"/>
                </a:lnTo>
                <a:lnTo>
                  <a:pt x="17280" y="15040"/>
                </a:lnTo>
                <a:lnTo>
                  <a:pt x="17280" y="13025"/>
                </a:lnTo>
                <a:close/>
                <a:moveTo>
                  <a:pt x="1801" y="16916"/>
                </a:moveTo>
                <a:lnTo>
                  <a:pt x="4293" y="16916"/>
                </a:lnTo>
                <a:lnTo>
                  <a:pt x="4293" y="18931"/>
                </a:lnTo>
                <a:lnTo>
                  <a:pt x="1801" y="18931"/>
                </a:lnTo>
                <a:lnTo>
                  <a:pt x="1801" y="16916"/>
                </a:lnTo>
                <a:close/>
                <a:moveTo>
                  <a:pt x="5670" y="16916"/>
                </a:moveTo>
                <a:lnTo>
                  <a:pt x="8162" y="16916"/>
                </a:lnTo>
                <a:lnTo>
                  <a:pt x="8162" y="18931"/>
                </a:lnTo>
                <a:lnTo>
                  <a:pt x="5670" y="18931"/>
                </a:lnTo>
                <a:lnTo>
                  <a:pt x="5670" y="16916"/>
                </a:lnTo>
                <a:close/>
                <a:moveTo>
                  <a:pt x="9734" y="16916"/>
                </a:moveTo>
                <a:lnTo>
                  <a:pt x="9734" y="19498"/>
                </a:lnTo>
                <a:lnTo>
                  <a:pt x="11868" y="19498"/>
                </a:lnTo>
                <a:lnTo>
                  <a:pt x="11868" y="16916"/>
                </a:lnTo>
                <a:lnTo>
                  <a:pt x="9734" y="16916"/>
                </a:lnTo>
                <a:close/>
                <a:moveTo>
                  <a:pt x="13411" y="16916"/>
                </a:moveTo>
                <a:lnTo>
                  <a:pt x="15901" y="16916"/>
                </a:lnTo>
                <a:lnTo>
                  <a:pt x="15901" y="18931"/>
                </a:lnTo>
                <a:lnTo>
                  <a:pt x="13411" y="18931"/>
                </a:lnTo>
                <a:lnTo>
                  <a:pt x="13411" y="16916"/>
                </a:lnTo>
                <a:close/>
                <a:moveTo>
                  <a:pt x="17280" y="16916"/>
                </a:moveTo>
                <a:lnTo>
                  <a:pt x="19771" y="16916"/>
                </a:lnTo>
                <a:lnTo>
                  <a:pt x="19771" y="18931"/>
                </a:lnTo>
                <a:lnTo>
                  <a:pt x="17280" y="18931"/>
                </a:lnTo>
                <a:lnTo>
                  <a:pt x="17280" y="16916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联拓金融简介</a:t>
            </a:r>
          </a:p>
        </p:txBody>
      </p:sp>
      <p:sp>
        <p:nvSpPr>
          <p:cNvPr id="126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27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联拓金融是国内领先的移动支付金融服务公司，专注于银行移动支付金融解决解决方案和新零售移动支付解决方案，公司注册资本金3000万元天使轮投资由联想之星领投，A轮由光信资本领投，其他投资机构跟投累计5000多万投资，是首批微信支付合作伙伴，支付宝核心ISV。总公司位于北京，在合肥建有运营中心。公司员工100多人，研发团队70余人，核心团队皆从银行和第三方支付机构出来，拥有丰富的金融业务处理的经验。公司拥有完善的客服体系和运营体系，欢迎更多的金融机构及地推支付服务商与我司合作，在如今万亿去现金化的市场中共同创造价值。 联拓金融合作伙伴包括支付宝、微信、吉林银行、浦发银行山东分行、城商行清算中心、农商行清算中心、中信银行北京分行、平安银行杭州分行、通联支付、拉卡拉、钱袋宝等。…"/>
          <p:cNvSpPr txBox="1"/>
          <p:nvPr/>
        </p:nvSpPr>
        <p:spPr>
          <a:xfrm>
            <a:off x="1981077" y="5887662"/>
            <a:ext cx="20421845" cy="588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        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联拓金融</a:t>
            </a:r>
            <a:r>
              <a:t>是国内领先的移动支付金融服务公司，专注于银行移动支付金融解决解决方案和新零售移动支付解决方案，公司注册资本金3000万元天使轮投资由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联想之星</a:t>
            </a:r>
            <a:r>
              <a:t>领投，A轮由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光信资本</a:t>
            </a:r>
            <a:r>
              <a:t>领投，其他投资机构跟投累计5000多万投资，是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首批微信支付合作伙伴</a:t>
            </a:r>
            <a:r>
              <a:t>，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支付宝核心ISV</a:t>
            </a:r>
            <a:r>
              <a:t>。总公司位于北京，在合肥建有运营中心。公司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员工100多人</a:t>
            </a:r>
            <a:r>
              <a:t>，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研发团队70余人</a:t>
            </a:r>
            <a:r>
              <a:t>，核心团队皆从银行和第三方支付机构出来，拥有丰富的金融业务处理的经验。公司拥有完善的客服体系和运营体系，欢迎更多的金融机构及地推支付服务商与我司合作，在如今万亿去现金化的市场中共同创造价值。 联拓金融合作伙伴包括支付宝、微信、吉林银行、浦发银行山东分行、城商行清算中心、农商行清算中心、中信银行北京分行、平安银行杭州分行、通联支付、拉卡拉、钱袋宝等。</a:t>
            </a:r>
          </a:p>
          <a:p>
            <a: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        公司旗下分为两条产品线：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联富通</a:t>
            </a:r>
            <a:r>
              <a:t>、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收款小精灵</a:t>
            </a:r>
            <a:r>
              <a:t>。</a:t>
            </a:r>
          </a:p>
          <a:p>
            <a:pPr algn="l" defTabSz="457200">
              <a:lnSpc>
                <a:spcPct val="150000"/>
              </a:lnSpc>
              <a:defRPr sz="2500">
                <a:solidFill>
                  <a:srgbClr val="6C6C6C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        集团兄弟公司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联拓天际</a:t>
            </a:r>
            <a:r>
              <a:t>从07年开始就和支付宝、财付通 合作，是和支付宝、财付通一起成长第一批行业合作伙伴，日交易流水超过上亿，旗下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51book</a:t>
            </a:r>
            <a:r>
              <a:t>是国内最大的航旅行业电子商务平台，去年获得上市公司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4.38亿</a:t>
            </a:r>
            <a:r>
              <a:t>战略投资。是移动支付服务商领域资金和研发实力最强的公司。</a:t>
            </a:r>
          </a:p>
        </p:txBody>
      </p:sp>
      <p:sp>
        <p:nvSpPr>
          <p:cNvPr id="129" name="线条"/>
          <p:cNvSpPr/>
          <p:nvPr/>
        </p:nvSpPr>
        <p:spPr>
          <a:xfrm flipV="1">
            <a:off x="7139836" y="3628194"/>
            <a:ext cx="1" cy="1270001"/>
          </a:xfrm>
          <a:prstGeom prst="line">
            <a:avLst/>
          </a:prstGeom>
          <a:ln w="50800">
            <a:solidFill>
              <a:srgbClr val="12BE8E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0" name="线条"/>
          <p:cNvSpPr/>
          <p:nvPr/>
        </p:nvSpPr>
        <p:spPr>
          <a:xfrm flipV="1">
            <a:off x="12401836" y="3628194"/>
            <a:ext cx="1" cy="1270001"/>
          </a:xfrm>
          <a:prstGeom prst="line">
            <a:avLst/>
          </a:prstGeom>
          <a:ln w="50800">
            <a:solidFill>
              <a:srgbClr val="12BE8E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1" name="线条"/>
          <p:cNvSpPr/>
          <p:nvPr/>
        </p:nvSpPr>
        <p:spPr>
          <a:xfrm flipV="1">
            <a:off x="17663836" y="3518506"/>
            <a:ext cx="1" cy="1270001"/>
          </a:xfrm>
          <a:prstGeom prst="line">
            <a:avLst/>
          </a:prstGeom>
          <a:ln w="50800">
            <a:solidFill>
              <a:srgbClr val="12BE8E">
                <a:alpha val="5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2" name="10 年…"/>
          <p:cNvSpPr txBox="1"/>
          <p:nvPr/>
        </p:nvSpPr>
        <p:spPr>
          <a:xfrm>
            <a:off x="2814439" y="3310694"/>
            <a:ext cx="31623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200">
                <a:solidFill>
                  <a:srgbClr val="12BE8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10 年</a:t>
            </a:r>
          </a:p>
          <a:p>
            <a:pPr>
              <a:defRPr>
                <a:solidFill>
                  <a:srgbClr val="12BE8E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交易平台运营经验</a:t>
            </a:r>
          </a:p>
        </p:txBody>
      </p:sp>
      <p:sp>
        <p:nvSpPr>
          <p:cNvPr id="133" name="70 +…"/>
          <p:cNvSpPr txBox="1"/>
          <p:nvPr/>
        </p:nvSpPr>
        <p:spPr>
          <a:xfrm>
            <a:off x="8543164" y="3310694"/>
            <a:ext cx="245745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200">
                <a:solidFill>
                  <a:srgbClr val="12BE8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70 +</a:t>
            </a:r>
          </a:p>
          <a:p>
            <a:pPr>
              <a:defRPr>
                <a:solidFill>
                  <a:srgbClr val="12BE8E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研发团队</a:t>
            </a:r>
          </a:p>
        </p:txBody>
      </p:sp>
      <p:sp>
        <p:nvSpPr>
          <p:cNvPr id="134" name="5万 +…"/>
          <p:cNvSpPr txBox="1"/>
          <p:nvPr/>
        </p:nvSpPr>
        <p:spPr>
          <a:xfrm>
            <a:off x="13674768" y="3201006"/>
            <a:ext cx="2761060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200">
                <a:solidFill>
                  <a:srgbClr val="12BE8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5万 +</a:t>
            </a:r>
          </a:p>
          <a:p>
            <a:pPr>
              <a:defRPr>
                <a:solidFill>
                  <a:srgbClr val="12BE8E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合作商户</a:t>
            </a:r>
          </a:p>
        </p:txBody>
      </p:sp>
      <p:sp>
        <p:nvSpPr>
          <p:cNvPr id="135" name="10万 +…"/>
          <p:cNvSpPr txBox="1"/>
          <p:nvPr/>
        </p:nvSpPr>
        <p:spPr>
          <a:xfrm>
            <a:off x="18563828" y="3201006"/>
            <a:ext cx="3250407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200">
                <a:solidFill>
                  <a:srgbClr val="12BE8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10万 +</a:t>
            </a:r>
          </a:p>
          <a:p>
            <a:pPr>
              <a:defRPr>
                <a:solidFill>
                  <a:srgbClr val="12BE8E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上线门店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IMG_2403的副本.JPG"/>
          <p:cNvGrpSpPr/>
          <p:nvPr/>
        </p:nvGrpSpPr>
        <p:grpSpPr>
          <a:xfrm>
            <a:off x="1090311" y="7142311"/>
            <a:ext cx="6902603" cy="5880002"/>
            <a:chOff x="0" y="0"/>
            <a:chExt cx="6902601" cy="5880001"/>
          </a:xfrm>
        </p:grpSpPr>
        <p:pic>
          <p:nvPicPr>
            <p:cNvPr id="478" name="IMG_2403的副本.JPG" descr="IMG_2403的副本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1785" b="0"/>
            <a:stretch>
              <a:fillRect/>
            </a:stretch>
          </p:blipFill>
          <p:spPr>
            <a:xfrm>
              <a:off x="38100" y="38100"/>
              <a:ext cx="6826402" cy="58038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7" name="IMG_2403的副本.JPG" descr="IMG_2403的副本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02602" cy="5880002"/>
            </a:xfrm>
            <a:prstGeom prst="rect">
              <a:avLst/>
            </a:prstGeom>
            <a:effectLst/>
          </p:spPr>
        </p:pic>
      </p:grpSp>
      <p:sp>
        <p:nvSpPr>
          <p:cNvPr id="480" name="1、案例地点：北京海淀区域…"/>
          <p:cNvSpPr txBox="1"/>
          <p:nvPr/>
        </p:nvSpPr>
        <p:spPr>
          <a:xfrm>
            <a:off x="1172130" y="2710241"/>
            <a:ext cx="18774620" cy="338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34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1、案例地点：北京海淀区域</a:t>
            </a:r>
          </a:p>
          <a:p>
            <a:pPr algn="l">
              <a:lnSpc>
                <a:spcPct val="150000"/>
              </a:lnSpc>
              <a:defRPr sz="34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2、日交易笔数：12000+笔</a:t>
            </a:r>
          </a:p>
          <a:p>
            <a:pPr algn="l">
              <a:lnSpc>
                <a:spcPct val="150000"/>
              </a:lnSpc>
              <a:defRPr sz="34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3、使用方案特征：部署收款小精灵营销版，利用电子会员卡及优惠券与顾客进行互动。</a:t>
            </a:r>
          </a:p>
          <a:p>
            <a:pPr algn="l">
              <a:lnSpc>
                <a:spcPct val="150000"/>
              </a:lnSpc>
              <a:defRPr sz="34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4、客户／消费者评价：智能收款，精准营销，持续互动，二次消费。</a:t>
            </a:r>
          </a:p>
        </p:txBody>
      </p:sp>
      <p:grpSp>
        <p:nvGrpSpPr>
          <p:cNvPr id="483" name="图片 12"/>
          <p:cNvGrpSpPr/>
          <p:nvPr/>
        </p:nvGrpSpPr>
        <p:grpSpPr>
          <a:xfrm>
            <a:off x="15009353" y="7158120"/>
            <a:ext cx="4134772" cy="5848384"/>
            <a:chOff x="0" y="0"/>
            <a:chExt cx="4134770" cy="5848383"/>
          </a:xfrm>
        </p:grpSpPr>
        <p:pic>
          <p:nvPicPr>
            <p:cNvPr id="482" name="图片 12" descr="图片 1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100" y="38100"/>
              <a:ext cx="4058571" cy="57721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1" name="图片 12" descr="图片 12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34771" cy="5848384"/>
            </a:xfrm>
            <a:prstGeom prst="rect">
              <a:avLst/>
            </a:prstGeom>
            <a:effectLst/>
          </p:spPr>
        </p:pic>
      </p:grpSp>
      <p:grpSp>
        <p:nvGrpSpPr>
          <p:cNvPr id="486" name="图片 10"/>
          <p:cNvGrpSpPr/>
          <p:nvPr/>
        </p:nvGrpSpPr>
        <p:grpSpPr>
          <a:xfrm>
            <a:off x="19326043" y="7142311"/>
            <a:ext cx="3967646" cy="5880002"/>
            <a:chOff x="0" y="0"/>
            <a:chExt cx="3967645" cy="5880001"/>
          </a:xfrm>
        </p:grpSpPr>
        <p:pic>
          <p:nvPicPr>
            <p:cNvPr id="485" name="图片 10" descr="图片 10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558" t="3120" r="9426" b="3120"/>
            <a:stretch>
              <a:fillRect/>
            </a:stretch>
          </p:blipFill>
          <p:spPr>
            <a:xfrm>
              <a:off x="38100" y="38100"/>
              <a:ext cx="3891446" cy="58038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4" name="图片 10" descr="图片 10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3967647" cy="5880002"/>
            </a:xfrm>
            <a:prstGeom prst="rect">
              <a:avLst/>
            </a:prstGeom>
            <a:effectLst/>
          </p:spPr>
        </p:pic>
      </p:grpSp>
      <p:grpSp>
        <p:nvGrpSpPr>
          <p:cNvPr id="489" name="图片 5"/>
          <p:cNvGrpSpPr/>
          <p:nvPr/>
        </p:nvGrpSpPr>
        <p:grpSpPr>
          <a:xfrm>
            <a:off x="8174832" y="7173086"/>
            <a:ext cx="6652603" cy="5818452"/>
            <a:chOff x="0" y="0"/>
            <a:chExt cx="6652601" cy="5818451"/>
          </a:xfrm>
        </p:grpSpPr>
        <p:pic>
          <p:nvPicPr>
            <p:cNvPr id="488" name="图片 5" descr="图片 5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14105" b="0"/>
            <a:stretch>
              <a:fillRect/>
            </a:stretch>
          </p:blipFill>
          <p:spPr>
            <a:xfrm>
              <a:off x="38100" y="38100"/>
              <a:ext cx="6576402" cy="57422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7" name="图片 5" descr="图片 5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6652603" cy="5818452"/>
            </a:xfrm>
            <a:prstGeom prst="rect">
              <a:avLst/>
            </a:prstGeom>
            <a:effectLst/>
          </p:spPr>
        </p:pic>
      </p:grpSp>
      <p:sp>
        <p:nvSpPr>
          <p:cNvPr id="490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案例展示:天天易家</a:t>
            </a:r>
          </a:p>
        </p:txBody>
      </p:sp>
      <p:sp>
        <p:nvSpPr>
          <p:cNvPr id="491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1. 案例地点：山东淄博市张店区…"/>
          <p:cNvSpPr txBox="1"/>
          <p:nvPr/>
        </p:nvSpPr>
        <p:spPr>
          <a:xfrm>
            <a:off x="1172130" y="3014751"/>
            <a:ext cx="18774620" cy="338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34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1. 案例地点：山东淄博市张店区</a:t>
            </a:r>
          </a:p>
          <a:p>
            <a:pPr algn="l">
              <a:lnSpc>
                <a:spcPct val="150000"/>
              </a:lnSpc>
              <a:defRPr sz="34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2. 日交易笔数：6000+笔</a:t>
            </a:r>
          </a:p>
          <a:p>
            <a:pPr algn="l">
              <a:lnSpc>
                <a:spcPct val="150000"/>
              </a:lnSpc>
              <a:defRPr sz="34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3.  使用方案特征：部署收款小精灵营销版，使用小精灵强大的单品核销能力进行库存处理。</a:t>
            </a:r>
          </a:p>
          <a:p>
            <a:pPr algn="l">
              <a:lnSpc>
                <a:spcPct val="150000"/>
              </a:lnSpc>
              <a:defRPr sz="34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4.  客户/消费者评价： 聚合收款，精准核销，消减库存，拉升销量。</a:t>
            </a:r>
          </a:p>
        </p:txBody>
      </p:sp>
      <p:sp>
        <p:nvSpPr>
          <p:cNvPr id="494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案例展示:合家福连锁超市</a:t>
            </a:r>
          </a:p>
        </p:txBody>
      </p:sp>
      <p:sp>
        <p:nvSpPr>
          <p:cNvPr id="495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98" name="图像"/>
          <p:cNvGrpSpPr/>
          <p:nvPr/>
        </p:nvGrpSpPr>
        <p:grpSpPr>
          <a:xfrm>
            <a:off x="13833166" y="7782105"/>
            <a:ext cx="3726541" cy="4943321"/>
            <a:chOff x="0" y="0"/>
            <a:chExt cx="3726539" cy="4943319"/>
          </a:xfrm>
        </p:grpSpPr>
        <p:pic>
          <p:nvPicPr>
            <p:cNvPr id="497" name="图像" descr="图像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38100"/>
              <a:ext cx="3650340" cy="48671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6" name="图像" descr="图像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726540" cy="4943320"/>
            </a:xfrm>
            <a:prstGeom prst="rect">
              <a:avLst/>
            </a:prstGeom>
            <a:effectLst/>
          </p:spPr>
        </p:pic>
      </p:grpSp>
      <p:grpSp>
        <p:nvGrpSpPr>
          <p:cNvPr id="501" name="图像"/>
          <p:cNvGrpSpPr/>
          <p:nvPr/>
        </p:nvGrpSpPr>
        <p:grpSpPr>
          <a:xfrm>
            <a:off x="7038496" y="7782105"/>
            <a:ext cx="6565693" cy="4943321"/>
            <a:chOff x="0" y="0"/>
            <a:chExt cx="6565692" cy="4943319"/>
          </a:xfrm>
        </p:grpSpPr>
        <p:pic>
          <p:nvPicPr>
            <p:cNvPr id="500" name="图像" descr="图像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38100" y="38100"/>
              <a:ext cx="6489493" cy="48671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9" name="图像" descr="图像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565693" cy="4943320"/>
            </a:xfrm>
            <a:prstGeom prst="rect">
              <a:avLst/>
            </a:prstGeom>
            <a:effectLst/>
          </p:spPr>
        </p:pic>
      </p:grpSp>
      <p:grpSp>
        <p:nvGrpSpPr>
          <p:cNvPr id="504" name="图像"/>
          <p:cNvGrpSpPr/>
          <p:nvPr/>
        </p:nvGrpSpPr>
        <p:grpSpPr>
          <a:xfrm>
            <a:off x="17788682" y="7782105"/>
            <a:ext cx="5676276" cy="4943321"/>
            <a:chOff x="0" y="0"/>
            <a:chExt cx="5676274" cy="4943319"/>
          </a:xfrm>
        </p:grpSpPr>
        <p:pic>
          <p:nvPicPr>
            <p:cNvPr id="503" name="图像" descr="图像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3705" t="0" r="0" b="0"/>
            <a:stretch>
              <a:fillRect/>
            </a:stretch>
          </p:blipFill>
          <p:spPr>
            <a:xfrm>
              <a:off x="38099" y="38100"/>
              <a:ext cx="5600076" cy="48671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02" name="图像" descr="图像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5676275" cy="4943321"/>
            </a:xfrm>
            <a:prstGeom prst="rect">
              <a:avLst/>
            </a:prstGeom>
            <a:effectLst/>
          </p:spPr>
        </p:pic>
      </p:grpSp>
      <p:grpSp>
        <p:nvGrpSpPr>
          <p:cNvPr id="507" name="图像"/>
          <p:cNvGrpSpPr/>
          <p:nvPr/>
        </p:nvGrpSpPr>
        <p:grpSpPr>
          <a:xfrm>
            <a:off x="919042" y="7782105"/>
            <a:ext cx="5890477" cy="4943321"/>
            <a:chOff x="0" y="0"/>
            <a:chExt cx="5890476" cy="4943319"/>
          </a:xfrm>
        </p:grpSpPr>
        <p:pic>
          <p:nvPicPr>
            <p:cNvPr id="506" name="图像" descr="图像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8044" t="0" r="2360" b="0"/>
            <a:stretch>
              <a:fillRect/>
            </a:stretch>
          </p:blipFill>
          <p:spPr>
            <a:xfrm>
              <a:off x="38100" y="38100"/>
              <a:ext cx="5814277" cy="48671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05" name="图像" descr="图像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890477" cy="494332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数万商户共同的选择!</a:t>
            </a:r>
          </a:p>
        </p:txBody>
      </p:sp>
      <p:sp>
        <p:nvSpPr>
          <p:cNvPr id="510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11" name="WechatIMG56.jpeg" descr="WechatIMG5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653244" y="9970865"/>
            <a:ext cx="2219850" cy="2219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WechatIMG55.jpeg" descr="WechatIMG5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0302" y="10020829"/>
            <a:ext cx="2119795" cy="2119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WechatIMG54.jpeg" descr="WechatIMG5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99018" y="9912654"/>
            <a:ext cx="5028441" cy="981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WechatIMG53(1).png" descr="WechatIMG53(1)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2561" y="5150202"/>
            <a:ext cx="3855536" cy="181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WechatIMG52.png" descr="WechatIMG52.png"/>
          <p:cNvPicPr>
            <a:picLocks noChangeAspect="1"/>
          </p:cNvPicPr>
          <p:nvPr/>
        </p:nvPicPr>
        <p:blipFill>
          <a:blip r:embed="rId6">
            <a:extLst/>
          </a:blip>
          <a:srcRect l="0" t="16226" r="0" b="0"/>
          <a:stretch>
            <a:fillRect/>
          </a:stretch>
        </p:blipFill>
        <p:spPr>
          <a:xfrm>
            <a:off x="13350349" y="10085363"/>
            <a:ext cx="3269860" cy="199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WechatIMG51.jpeg" descr="WechatIMG5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92296" y="9970865"/>
            <a:ext cx="2219723" cy="2219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WechatIMG44.png" descr="WechatIMG4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762171" y="7136048"/>
            <a:ext cx="4125003" cy="2119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企业微信截图_f93c9c16-a9d2-4fae-ad11-db68f1c4a363.png" descr="企业微信截图_f93c9c16-a9d2-4fae-ad11-db68f1c4a36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600783" y="6519545"/>
            <a:ext cx="33528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企业微信截图_df0a7b05-7f6d-4c48-8f5c-b5e845f00695.png" descr="企业微信截图_df0a7b05-7f6d-4c48-8f5c-b5e845f0069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371694" y="5337947"/>
            <a:ext cx="3175001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企业微信截图_de91d70e-babb-460f-a65c-612f58ae78de.png" descr="企业微信截图_de91d70e-babb-460f-a65c-612f58ae78de.png"/>
          <p:cNvPicPr>
            <a:picLocks noChangeAspect="1"/>
          </p:cNvPicPr>
          <p:nvPr/>
        </p:nvPicPr>
        <p:blipFill>
          <a:blip r:embed="rId11">
            <a:extLst/>
          </a:blip>
          <a:srcRect l="28545" t="35152" r="32752" b="41740"/>
          <a:stretch>
            <a:fillRect/>
          </a:stretch>
        </p:blipFill>
        <p:spPr>
          <a:xfrm>
            <a:off x="11046269" y="5296790"/>
            <a:ext cx="1966039" cy="880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0890" fill="norm" stroke="1" extrusionOk="0">
                <a:moveTo>
                  <a:pt x="17812" y="20"/>
                </a:moveTo>
                <a:cubicBezTo>
                  <a:pt x="17052" y="-134"/>
                  <a:pt x="16296" y="599"/>
                  <a:pt x="15529" y="2214"/>
                </a:cubicBezTo>
                <a:cubicBezTo>
                  <a:pt x="14847" y="3650"/>
                  <a:pt x="14316" y="4161"/>
                  <a:pt x="13983" y="3702"/>
                </a:cubicBezTo>
                <a:cubicBezTo>
                  <a:pt x="13125" y="2518"/>
                  <a:pt x="11066" y="2622"/>
                  <a:pt x="10595" y="3871"/>
                </a:cubicBezTo>
                <a:cubicBezTo>
                  <a:pt x="10019" y="5397"/>
                  <a:pt x="9057" y="5377"/>
                  <a:pt x="8123" y="3824"/>
                </a:cubicBezTo>
                <a:cubicBezTo>
                  <a:pt x="7717" y="3148"/>
                  <a:pt x="6955" y="2573"/>
                  <a:pt x="6431" y="2544"/>
                </a:cubicBezTo>
                <a:cubicBezTo>
                  <a:pt x="5908" y="2514"/>
                  <a:pt x="5150" y="1939"/>
                  <a:pt x="4743" y="1263"/>
                </a:cubicBezTo>
                <a:cubicBezTo>
                  <a:pt x="3571" y="-686"/>
                  <a:pt x="2682" y="-205"/>
                  <a:pt x="1274" y="3165"/>
                </a:cubicBezTo>
                <a:cubicBezTo>
                  <a:pt x="-112" y="6483"/>
                  <a:pt x="-259" y="7533"/>
                  <a:pt x="319" y="9879"/>
                </a:cubicBezTo>
                <a:cubicBezTo>
                  <a:pt x="515" y="10679"/>
                  <a:pt x="769" y="12322"/>
                  <a:pt x="884" y="13533"/>
                </a:cubicBezTo>
                <a:cubicBezTo>
                  <a:pt x="1009" y="14848"/>
                  <a:pt x="1421" y="15919"/>
                  <a:pt x="1908" y="16198"/>
                </a:cubicBezTo>
                <a:cubicBezTo>
                  <a:pt x="2475" y="16524"/>
                  <a:pt x="2649" y="17093"/>
                  <a:pt x="2482" y="18053"/>
                </a:cubicBezTo>
                <a:cubicBezTo>
                  <a:pt x="2349" y="18813"/>
                  <a:pt x="2336" y="19768"/>
                  <a:pt x="2452" y="20182"/>
                </a:cubicBezTo>
                <a:cubicBezTo>
                  <a:pt x="2568" y="20595"/>
                  <a:pt x="6427" y="20914"/>
                  <a:pt x="11023" y="20888"/>
                </a:cubicBezTo>
                <a:cubicBezTo>
                  <a:pt x="19190" y="20842"/>
                  <a:pt x="19366" y="20809"/>
                  <a:pt x="18977" y="19212"/>
                </a:cubicBezTo>
                <a:cubicBezTo>
                  <a:pt x="18533" y="17385"/>
                  <a:pt x="18783" y="15935"/>
                  <a:pt x="19543" y="15935"/>
                </a:cubicBezTo>
                <a:cubicBezTo>
                  <a:pt x="20351" y="15935"/>
                  <a:pt x="20884" y="13938"/>
                  <a:pt x="21132" y="9964"/>
                </a:cubicBezTo>
                <a:cubicBezTo>
                  <a:pt x="21341" y="6608"/>
                  <a:pt x="21241" y="5951"/>
                  <a:pt x="20108" y="3137"/>
                </a:cubicBezTo>
                <a:cubicBezTo>
                  <a:pt x="19332" y="1210"/>
                  <a:pt x="18572" y="174"/>
                  <a:pt x="17812" y="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1" name="企业微信截图_dd989809-57df-43d7-a1c4-942725c149bf.png" descr="企业微信截图_dd989809-57df-43d7-a1c4-942725c149bf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121483" y="5398312"/>
            <a:ext cx="23114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企业微信截图_b1df37d1-ea0b-41e6-b5eb-bea7fb2b791e.png" descr="企业微信截图_b1df37d1-ea0b-41e6-b5eb-bea7fb2b791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699018" y="11101684"/>
            <a:ext cx="5028441" cy="114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企业微信截图_86435081-c5d0-4233-8687-1cd1f792b49c.png" descr="企业微信截图_86435081-c5d0-4233-8687-1cd1f792b49c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427139" y="7704958"/>
            <a:ext cx="3572112" cy="981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企业微信截图_75047604-8c90-4c1f-8293-a84134a32aa7.png" descr="企业微信截图_75047604-8c90-4c1f-8293-a84134a32aa7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804481" y="5170001"/>
            <a:ext cx="3804560" cy="1161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企业微信截图_443200f2-a9d2-4f11-ab1f-4d6f7ce4e51b.png" descr="企业微信截图_443200f2-a9d2-4f11-ab1f-4d6f7ce4e51b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496826" y="7586345"/>
            <a:ext cx="4279901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企业微信截图_417cc24c-9422-438a-a59d-4d65c17fa5af(1).png" descr="企业微信截图_417cc24c-9422-438a-a59d-4d65c17fa5af(1)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0616218" y="7814945"/>
            <a:ext cx="3048001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1600+服务商，100个城市，50000+商户，30000+门店，100000+款台…"/>
          <p:cNvSpPr txBox="1"/>
          <p:nvPr/>
        </p:nvSpPr>
        <p:spPr>
          <a:xfrm>
            <a:off x="1293964" y="2714345"/>
            <a:ext cx="21796073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1600+服务商，100个城市，50000+商户，30000+门店，100000+款台</a:t>
            </a:r>
          </a:p>
          <a:p>
            <a:pPr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正在使用收款小精灵…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12BE8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成组"/>
          <p:cNvGrpSpPr/>
          <p:nvPr/>
        </p:nvGrpSpPr>
        <p:grpSpPr>
          <a:xfrm>
            <a:off x="6517364" y="10093911"/>
            <a:ext cx="11407001" cy="2679703"/>
            <a:chOff x="-165099" y="0"/>
            <a:chExt cx="11406999" cy="2679702"/>
          </a:xfrm>
        </p:grpSpPr>
        <p:sp>
          <p:nvSpPr>
            <p:cNvPr id="529" name="Shape 162"/>
            <p:cNvSpPr txBox="1"/>
            <p:nvPr/>
          </p:nvSpPr>
          <p:spPr>
            <a:xfrm>
              <a:off x="1194213" y="1193800"/>
              <a:ext cx="8681447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pc="1187" sz="3600">
                  <a:solidFill>
                    <a:srgbClr val="FFFFFF"/>
                  </a:solidFill>
                  <a:latin typeface="Lantinghei SC Demibold"/>
                  <a:ea typeface="Lantinghei SC Demibold"/>
                  <a:cs typeface="Lantinghei SC Demibold"/>
                  <a:sym typeface="Lantinghei SC Demibold"/>
                </a:defRPr>
              </a:lvl1pPr>
            </a:lstStyle>
            <a:p>
              <a:pPr/>
              <a:r>
                <a:t>成为全球领先的商业智能服务商</a:t>
              </a:r>
            </a:p>
          </p:txBody>
        </p:sp>
        <p:sp>
          <p:nvSpPr>
            <p:cNvPr id="530" name="Shape 162"/>
            <p:cNvSpPr txBox="1"/>
            <p:nvPr/>
          </p:nvSpPr>
          <p:spPr>
            <a:xfrm>
              <a:off x="1158896" y="0"/>
              <a:ext cx="8904479" cy="1231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pc="703" sz="6400">
                  <a:solidFill>
                    <a:srgbClr val="FFFFFF"/>
                  </a:solidFill>
                  <a:latin typeface="Lantinghei SC Demibold"/>
                  <a:ea typeface="Lantinghei SC Demibold"/>
                  <a:cs typeface="Lantinghei SC Demibold"/>
                  <a:sym typeface="Lantinghei SC Demibold"/>
                </a:defRPr>
              </a:lvl1pPr>
            </a:lstStyle>
            <a:p>
              <a:pPr/>
              <a:r>
                <a:t>赋能商业    服务商家 </a:t>
              </a:r>
            </a:p>
          </p:txBody>
        </p:sp>
        <p:sp>
          <p:nvSpPr>
            <p:cNvPr id="531" name="Shape 162"/>
            <p:cNvSpPr txBox="1"/>
            <p:nvPr/>
          </p:nvSpPr>
          <p:spPr>
            <a:xfrm>
              <a:off x="-165100" y="2146302"/>
              <a:ext cx="11407000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pc="4535" sz="2400">
                  <a:solidFill>
                    <a:srgbClr val="FFFFFF"/>
                  </a:solidFill>
                  <a:latin typeface="Lantinghei SC Demibold"/>
                  <a:ea typeface="Lantinghei SC Demibold"/>
                  <a:cs typeface="Lantinghei SC Demibold"/>
                  <a:sym typeface="Lantinghei SC Demibold"/>
                </a:defRPr>
              </a:lvl1pPr>
            </a:lstStyle>
            <a:p>
              <a:pPr/>
              <a:r>
                <a:t>理想|行动|坚持|卓越</a:t>
              </a:r>
            </a:p>
          </p:txBody>
        </p:sp>
      </p:grpSp>
      <p:pic>
        <p:nvPicPr>
          <p:cNvPr id="533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5356" y="1144154"/>
            <a:ext cx="18544089" cy="8492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收款小精灵简介</a:t>
            </a:r>
          </a:p>
        </p:txBody>
      </p:sp>
      <p:sp>
        <p:nvSpPr>
          <p:cNvPr id="138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39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收款小精灵是行业领先的新零售解决方案提供商，通过为实体商户、品牌输出“收款+营销+金融”的工具，提供聚合支付、营销卡券、资金管理、场景金融等服务，帮助商家连接消费者，多渠道收款，全渠道营销，构建商户数据资产，打造商户自己的数据驱动运营的新零售平台！"/>
          <p:cNvSpPr txBox="1"/>
          <p:nvPr/>
        </p:nvSpPr>
        <p:spPr>
          <a:xfrm>
            <a:off x="1322567" y="3409175"/>
            <a:ext cx="21738867" cy="436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4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        收款小精灵是行业领先的新零售解决方案提供商，通过为实体商户、品牌输出“收款+营销+金融”的工具，提供聚合支付、营销卡券、资金管理、场景金融等服务，帮助商家连接消费者，多渠道收款，全渠道营销，构建商户数据资产，打造商户自己的数据驱动运营的新零售平台！</a:t>
            </a:r>
          </a:p>
        </p:txBody>
      </p:sp>
      <p:pic>
        <p:nvPicPr>
          <p:cNvPr id="141" name="Bitmap.png" descr="Bitm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3841" y="9198407"/>
            <a:ext cx="2688138" cy="2597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Bitmap.png" descr="Bitmap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0797" y="9198407"/>
            <a:ext cx="3076954" cy="2597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Bitmap.png" descr="Bitmap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7679" y="9096438"/>
            <a:ext cx="2872481" cy="2801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Bitmap.png" descr="Bitmap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16518" y="10111525"/>
            <a:ext cx="526630" cy="857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Bitmap.png" descr="Bitmap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3400" y="9984525"/>
            <a:ext cx="526630" cy="857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收款小精灵优势</a:t>
            </a:r>
          </a:p>
        </p:txBody>
      </p:sp>
      <p:sp>
        <p:nvSpPr>
          <p:cNvPr id="148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49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多品牌，多门店，多款台，多收银员轻松对账"/>
          <p:cNvSpPr txBox="1"/>
          <p:nvPr/>
        </p:nvSpPr>
        <p:spPr>
          <a:xfrm>
            <a:off x="14041460" y="7438869"/>
            <a:ext cx="87503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4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多品牌，多门店，多款台，多收银员轻松对账</a:t>
            </a:r>
          </a:p>
        </p:txBody>
      </p:sp>
      <p:sp>
        <p:nvSpPr>
          <p:cNvPr id="151" name="警察"/>
          <p:cNvSpPr/>
          <p:nvPr/>
        </p:nvSpPr>
        <p:spPr>
          <a:xfrm>
            <a:off x="1639402" y="4399134"/>
            <a:ext cx="1108939" cy="1397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32" h="21600" fill="norm" stroke="1" extrusionOk="0">
                <a:moveTo>
                  <a:pt x="9767" y="0"/>
                </a:moveTo>
                <a:cubicBezTo>
                  <a:pt x="6398" y="2795"/>
                  <a:pt x="2476" y="800"/>
                  <a:pt x="2476" y="800"/>
                </a:cubicBezTo>
                <a:lnTo>
                  <a:pt x="0" y="2971"/>
                </a:lnTo>
                <a:cubicBezTo>
                  <a:pt x="0" y="2971"/>
                  <a:pt x="2619" y="6127"/>
                  <a:pt x="818" y="10934"/>
                </a:cubicBezTo>
                <a:cubicBezTo>
                  <a:pt x="-1033" y="15873"/>
                  <a:pt x="698" y="18821"/>
                  <a:pt x="5978" y="20170"/>
                </a:cubicBezTo>
                <a:cubicBezTo>
                  <a:pt x="7959" y="20676"/>
                  <a:pt x="9107" y="21175"/>
                  <a:pt x="9767" y="21600"/>
                </a:cubicBezTo>
                <a:cubicBezTo>
                  <a:pt x="10427" y="21175"/>
                  <a:pt x="11575" y="20676"/>
                  <a:pt x="13556" y="20170"/>
                </a:cubicBezTo>
                <a:cubicBezTo>
                  <a:pt x="18836" y="18821"/>
                  <a:pt x="20567" y="15873"/>
                  <a:pt x="18716" y="10934"/>
                </a:cubicBezTo>
                <a:cubicBezTo>
                  <a:pt x="16915" y="6127"/>
                  <a:pt x="19532" y="2971"/>
                  <a:pt x="19532" y="2971"/>
                </a:cubicBezTo>
                <a:lnTo>
                  <a:pt x="17058" y="800"/>
                </a:lnTo>
                <a:cubicBezTo>
                  <a:pt x="17058" y="800"/>
                  <a:pt x="13136" y="2795"/>
                  <a:pt x="9767" y="0"/>
                </a:cubicBezTo>
                <a:close/>
                <a:moveTo>
                  <a:pt x="9767" y="8166"/>
                </a:moveTo>
                <a:lnTo>
                  <a:pt x="11276" y="10848"/>
                </a:lnTo>
                <a:lnTo>
                  <a:pt x="14651" y="11279"/>
                </a:lnTo>
                <a:lnTo>
                  <a:pt x="12209" y="13367"/>
                </a:lnTo>
                <a:lnTo>
                  <a:pt x="12784" y="16314"/>
                </a:lnTo>
                <a:lnTo>
                  <a:pt x="9767" y="14923"/>
                </a:lnTo>
                <a:lnTo>
                  <a:pt x="6750" y="16314"/>
                </a:lnTo>
                <a:lnTo>
                  <a:pt x="7325" y="13367"/>
                </a:lnTo>
                <a:lnTo>
                  <a:pt x="4883" y="11279"/>
                </a:lnTo>
                <a:lnTo>
                  <a:pt x="8258" y="10848"/>
                </a:lnTo>
                <a:lnTo>
                  <a:pt x="9767" y="8166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微信支付，支付宝，浦发银行战略合作伙伴，资金安全"/>
          <p:cNvSpPr txBox="1"/>
          <p:nvPr/>
        </p:nvSpPr>
        <p:spPr>
          <a:xfrm>
            <a:off x="3484763" y="4450324"/>
            <a:ext cx="647313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微信支付，支付宝，浦发银行战略合作伙伴，资金安全</a:t>
            </a:r>
          </a:p>
        </p:txBody>
      </p:sp>
      <p:sp>
        <p:nvSpPr>
          <p:cNvPr id="153" name="官方微信，官方支付宝，口碑，银行通道统统支持"/>
          <p:cNvSpPr txBox="1"/>
          <p:nvPr/>
        </p:nvSpPr>
        <p:spPr>
          <a:xfrm>
            <a:off x="3484763" y="7140419"/>
            <a:ext cx="6136482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官方微信，官方支付宝，口碑，银行通道统统支持</a:t>
            </a:r>
          </a:p>
        </p:txBody>
      </p:sp>
      <p:sp>
        <p:nvSpPr>
          <p:cNvPr id="154" name="原子"/>
          <p:cNvSpPr/>
          <p:nvPr/>
        </p:nvSpPr>
        <p:spPr>
          <a:xfrm>
            <a:off x="1598724" y="7117739"/>
            <a:ext cx="1190297" cy="1340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8" h="21600" fill="norm" stroke="1" extrusionOk="0">
                <a:moveTo>
                  <a:pt x="10524" y="0"/>
                </a:moveTo>
                <a:cubicBezTo>
                  <a:pt x="9635" y="0"/>
                  <a:pt x="8359" y="577"/>
                  <a:pt x="7326" y="3327"/>
                </a:cubicBezTo>
                <a:cubicBezTo>
                  <a:pt x="7137" y="3832"/>
                  <a:pt x="6970" y="4380"/>
                  <a:pt x="6824" y="4961"/>
                </a:cubicBezTo>
                <a:cubicBezTo>
                  <a:pt x="6200" y="4785"/>
                  <a:pt x="5595" y="4643"/>
                  <a:pt x="5020" y="4540"/>
                </a:cubicBezTo>
                <a:cubicBezTo>
                  <a:pt x="1890" y="3980"/>
                  <a:pt x="703" y="4698"/>
                  <a:pt x="258" y="5400"/>
                </a:cubicBezTo>
                <a:cubicBezTo>
                  <a:pt x="-186" y="6101"/>
                  <a:pt x="-276" y="7396"/>
                  <a:pt x="1822" y="9586"/>
                </a:cubicBezTo>
                <a:cubicBezTo>
                  <a:pt x="2207" y="9988"/>
                  <a:pt x="2643" y="10394"/>
                  <a:pt x="3123" y="10799"/>
                </a:cubicBezTo>
                <a:cubicBezTo>
                  <a:pt x="2644" y="11204"/>
                  <a:pt x="2207" y="11610"/>
                  <a:pt x="1822" y="12013"/>
                </a:cubicBezTo>
                <a:cubicBezTo>
                  <a:pt x="-276" y="14202"/>
                  <a:pt x="-186" y="15499"/>
                  <a:pt x="258" y="16200"/>
                </a:cubicBezTo>
                <a:cubicBezTo>
                  <a:pt x="591" y="16726"/>
                  <a:pt x="1341" y="17260"/>
                  <a:pt x="3011" y="17260"/>
                </a:cubicBezTo>
                <a:cubicBezTo>
                  <a:pt x="3571" y="17260"/>
                  <a:pt x="4234" y="17200"/>
                  <a:pt x="5020" y="17060"/>
                </a:cubicBezTo>
                <a:cubicBezTo>
                  <a:pt x="5595" y="16957"/>
                  <a:pt x="6200" y="16815"/>
                  <a:pt x="6824" y="16639"/>
                </a:cubicBezTo>
                <a:cubicBezTo>
                  <a:pt x="6970" y="17220"/>
                  <a:pt x="7137" y="17766"/>
                  <a:pt x="7326" y="18271"/>
                </a:cubicBezTo>
                <a:cubicBezTo>
                  <a:pt x="8359" y="21022"/>
                  <a:pt x="9635" y="21600"/>
                  <a:pt x="10524" y="21600"/>
                </a:cubicBezTo>
                <a:cubicBezTo>
                  <a:pt x="11413" y="21600"/>
                  <a:pt x="12689" y="21022"/>
                  <a:pt x="13722" y="18271"/>
                </a:cubicBezTo>
                <a:cubicBezTo>
                  <a:pt x="13911" y="17766"/>
                  <a:pt x="14080" y="17220"/>
                  <a:pt x="14226" y="16639"/>
                </a:cubicBezTo>
                <a:cubicBezTo>
                  <a:pt x="14850" y="16815"/>
                  <a:pt x="15453" y="16957"/>
                  <a:pt x="16028" y="17060"/>
                </a:cubicBezTo>
                <a:cubicBezTo>
                  <a:pt x="16814" y="17200"/>
                  <a:pt x="17479" y="17260"/>
                  <a:pt x="18038" y="17260"/>
                </a:cubicBezTo>
                <a:cubicBezTo>
                  <a:pt x="19709" y="17260"/>
                  <a:pt x="20457" y="16726"/>
                  <a:pt x="20790" y="16200"/>
                </a:cubicBezTo>
                <a:cubicBezTo>
                  <a:pt x="21234" y="15499"/>
                  <a:pt x="21324" y="14202"/>
                  <a:pt x="19226" y="12013"/>
                </a:cubicBezTo>
                <a:cubicBezTo>
                  <a:pt x="18841" y="11610"/>
                  <a:pt x="18405" y="11204"/>
                  <a:pt x="17925" y="10799"/>
                </a:cubicBezTo>
                <a:cubicBezTo>
                  <a:pt x="18404" y="10394"/>
                  <a:pt x="18841" y="9988"/>
                  <a:pt x="19226" y="9586"/>
                </a:cubicBezTo>
                <a:cubicBezTo>
                  <a:pt x="21324" y="7396"/>
                  <a:pt x="21234" y="6101"/>
                  <a:pt x="20790" y="5400"/>
                </a:cubicBezTo>
                <a:cubicBezTo>
                  <a:pt x="20345" y="4698"/>
                  <a:pt x="19158" y="3980"/>
                  <a:pt x="16028" y="4540"/>
                </a:cubicBezTo>
                <a:cubicBezTo>
                  <a:pt x="15453" y="4643"/>
                  <a:pt x="14850" y="4785"/>
                  <a:pt x="14226" y="4961"/>
                </a:cubicBezTo>
                <a:cubicBezTo>
                  <a:pt x="14080" y="4380"/>
                  <a:pt x="13911" y="3832"/>
                  <a:pt x="13722" y="3327"/>
                </a:cubicBezTo>
                <a:cubicBezTo>
                  <a:pt x="12689" y="577"/>
                  <a:pt x="11413" y="0"/>
                  <a:pt x="10524" y="0"/>
                </a:cubicBezTo>
                <a:close/>
                <a:moveTo>
                  <a:pt x="10524" y="856"/>
                </a:moveTo>
                <a:cubicBezTo>
                  <a:pt x="11556" y="856"/>
                  <a:pt x="12661" y="2513"/>
                  <a:pt x="13329" y="5231"/>
                </a:cubicBezTo>
                <a:cubicBezTo>
                  <a:pt x="12420" y="5525"/>
                  <a:pt x="11478" y="5885"/>
                  <a:pt x="10524" y="6304"/>
                </a:cubicBezTo>
                <a:cubicBezTo>
                  <a:pt x="9571" y="5885"/>
                  <a:pt x="8628" y="5525"/>
                  <a:pt x="7719" y="5231"/>
                </a:cubicBezTo>
                <a:cubicBezTo>
                  <a:pt x="8386" y="2513"/>
                  <a:pt x="9492" y="856"/>
                  <a:pt x="10524" y="856"/>
                </a:cubicBezTo>
                <a:close/>
                <a:moveTo>
                  <a:pt x="3015" y="5197"/>
                </a:moveTo>
                <a:cubicBezTo>
                  <a:pt x="3968" y="5197"/>
                  <a:pt x="5206" y="5394"/>
                  <a:pt x="6633" y="5801"/>
                </a:cubicBezTo>
                <a:cubicBezTo>
                  <a:pt x="6458" y="6665"/>
                  <a:pt x="6330" y="7591"/>
                  <a:pt x="6252" y="8553"/>
                </a:cubicBezTo>
                <a:cubicBezTo>
                  <a:pt x="5377" y="9095"/>
                  <a:pt x="4562" y="9658"/>
                  <a:pt x="3828" y="10229"/>
                </a:cubicBezTo>
                <a:cubicBezTo>
                  <a:pt x="3348" y="9826"/>
                  <a:pt x="2912" y="9422"/>
                  <a:pt x="2530" y="9023"/>
                </a:cubicBezTo>
                <a:cubicBezTo>
                  <a:pt x="1217" y="7653"/>
                  <a:pt x="672" y="6459"/>
                  <a:pt x="1072" y="5828"/>
                </a:cubicBezTo>
                <a:cubicBezTo>
                  <a:pt x="1335" y="5413"/>
                  <a:pt x="2020" y="5197"/>
                  <a:pt x="3015" y="5197"/>
                </a:cubicBezTo>
                <a:close/>
                <a:moveTo>
                  <a:pt x="18035" y="5197"/>
                </a:moveTo>
                <a:cubicBezTo>
                  <a:pt x="19030" y="5197"/>
                  <a:pt x="19713" y="5413"/>
                  <a:pt x="19976" y="5828"/>
                </a:cubicBezTo>
                <a:cubicBezTo>
                  <a:pt x="20376" y="6459"/>
                  <a:pt x="19831" y="7653"/>
                  <a:pt x="18518" y="9023"/>
                </a:cubicBezTo>
                <a:cubicBezTo>
                  <a:pt x="18136" y="9422"/>
                  <a:pt x="17702" y="9826"/>
                  <a:pt x="17221" y="10229"/>
                </a:cubicBezTo>
                <a:cubicBezTo>
                  <a:pt x="16488" y="9658"/>
                  <a:pt x="15673" y="9095"/>
                  <a:pt x="14798" y="8553"/>
                </a:cubicBezTo>
                <a:cubicBezTo>
                  <a:pt x="14720" y="7591"/>
                  <a:pt x="14590" y="6665"/>
                  <a:pt x="14415" y="5801"/>
                </a:cubicBezTo>
                <a:cubicBezTo>
                  <a:pt x="15842" y="5394"/>
                  <a:pt x="17082" y="5197"/>
                  <a:pt x="18035" y="5197"/>
                </a:cubicBezTo>
                <a:close/>
                <a:moveTo>
                  <a:pt x="7532" y="6078"/>
                </a:moveTo>
                <a:cubicBezTo>
                  <a:pt x="8148" y="6281"/>
                  <a:pt x="8794" y="6520"/>
                  <a:pt x="9461" y="6795"/>
                </a:cubicBezTo>
                <a:cubicBezTo>
                  <a:pt x="9088" y="6975"/>
                  <a:pt x="8715" y="7162"/>
                  <a:pt x="8343" y="7358"/>
                </a:cubicBezTo>
                <a:cubicBezTo>
                  <a:pt x="7971" y="7553"/>
                  <a:pt x="7605" y="7754"/>
                  <a:pt x="7248" y="7958"/>
                </a:cubicBezTo>
                <a:cubicBezTo>
                  <a:pt x="7320" y="7295"/>
                  <a:pt x="7416" y="6666"/>
                  <a:pt x="7532" y="6078"/>
                </a:cubicBezTo>
                <a:close/>
                <a:moveTo>
                  <a:pt x="13516" y="6078"/>
                </a:moveTo>
                <a:cubicBezTo>
                  <a:pt x="13632" y="6666"/>
                  <a:pt x="13728" y="7295"/>
                  <a:pt x="13800" y="7958"/>
                </a:cubicBezTo>
                <a:cubicBezTo>
                  <a:pt x="13443" y="7754"/>
                  <a:pt x="13078" y="7553"/>
                  <a:pt x="12706" y="7358"/>
                </a:cubicBezTo>
                <a:cubicBezTo>
                  <a:pt x="12335" y="7162"/>
                  <a:pt x="11962" y="6975"/>
                  <a:pt x="11589" y="6795"/>
                </a:cubicBezTo>
                <a:cubicBezTo>
                  <a:pt x="12256" y="6520"/>
                  <a:pt x="12900" y="6281"/>
                  <a:pt x="13516" y="6078"/>
                </a:cubicBezTo>
                <a:close/>
                <a:moveTo>
                  <a:pt x="10524" y="7258"/>
                </a:moveTo>
                <a:cubicBezTo>
                  <a:pt x="11084" y="7514"/>
                  <a:pt x="11656" y="7793"/>
                  <a:pt x="12236" y="8099"/>
                </a:cubicBezTo>
                <a:cubicBezTo>
                  <a:pt x="12807" y="8399"/>
                  <a:pt x="13361" y="8709"/>
                  <a:pt x="13892" y="9029"/>
                </a:cubicBezTo>
                <a:cubicBezTo>
                  <a:pt x="13929" y="9598"/>
                  <a:pt x="13948" y="10189"/>
                  <a:pt x="13948" y="10799"/>
                </a:cubicBezTo>
                <a:cubicBezTo>
                  <a:pt x="13948" y="11410"/>
                  <a:pt x="13927" y="12000"/>
                  <a:pt x="13890" y="12570"/>
                </a:cubicBezTo>
                <a:cubicBezTo>
                  <a:pt x="13359" y="12889"/>
                  <a:pt x="12806" y="13201"/>
                  <a:pt x="12236" y="13501"/>
                </a:cubicBezTo>
                <a:cubicBezTo>
                  <a:pt x="11655" y="13807"/>
                  <a:pt x="11084" y="14087"/>
                  <a:pt x="10524" y="14342"/>
                </a:cubicBezTo>
                <a:cubicBezTo>
                  <a:pt x="9964" y="14087"/>
                  <a:pt x="9393" y="13807"/>
                  <a:pt x="8812" y="13501"/>
                </a:cubicBezTo>
                <a:cubicBezTo>
                  <a:pt x="8241" y="13201"/>
                  <a:pt x="7689" y="12891"/>
                  <a:pt x="7158" y="12571"/>
                </a:cubicBezTo>
                <a:cubicBezTo>
                  <a:pt x="7121" y="12002"/>
                  <a:pt x="7100" y="11410"/>
                  <a:pt x="7100" y="10799"/>
                </a:cubicBezTo>
                <a:cubicBezTo>
                  <a:pt x="7100" y="10189"/>
                  <a:pt x="7121" y="9598"/>
                  <a:pt x="7158" y="9029"/>
                </a:cubicBezTo>
                <a:cubicBezTo>
                  <a:pt x="7689" y="8709"/>
                  <a:pt x="8241" y="8399"/>
                  <a:pt x="8812" y="8099"/>
                </a:cubicBezTo>
                <a:cubicBezTo>
                  <a:pt x="9393" y="7793"/>
                  <a:pt x="9964" y="7514"/>
                  <a:pt x="10524" y="7258"/>
                </a:cubicBezTo>
                <a:close/>
                <a:moveTo>
                  <a:pt x="10524" y="9608"/>
                </a:moveTo>
                <a:cubicBezTo>
                  <a:pt x="10189" y="9608"/>
                  <a:pt x="9855" y="9724"/>
                  <a:pt x="9600" y="9957"/>
                </a:cubicBezTo>
                <a:cubicBezTo>
                  <a:pt x="9089" y="10422"/>
                  <a:pt x="9089" y="11178"/>
                  <a:pt x="9600" y="11643"/>
                </a:cubicBezTo>
                <a:cubicBezTo>
                  <a:pt x="10110" y="12108"/>
                  <a:pt x="10938" y="12108"/>
                  <a:pt x="11448" y="11643"/>
                </a:cubicBezTo>
                <a:cubicBezTo>
                  <a:pt x="11959" y="11178"/>
                  <a:pt x="11959" y="10422"/>
                  <a:pt x="11448" y="9957"/>
                </a:cubicBezTo>
                <a:cubicBezTo>
                  <a:pt x="11193" y="9724"/>
                  <a:pt x="10859" y="9608"/>
                  <a:pt x="10524" y="9608"/>
                </a:cubicBezTo>
                <a:close/>
                <a:moveTo>
                  <a:pt x="6185" y="9638"/>
                </a:moveTo>
                <a:cubicBezTo>
                  <a:pt x="6169" y="10021"/>
                  <a:pt x="6161" y="10408"/>
                  <a:pt x="6161" y="10799"/>
                </a:cubicBezTo>
                <a:cubicBezTo>
                  <a:pt x="6161" y="11190"/>
                  <a:pt x="6169" y="11579"/>
                  <a:pt x="6185" y="11962"/>
                </a:cubicBezTo>
                <a:cubicBezTo>
                  <a:pt x="5601" y="11581"/>
                  <a:pt x="5050" y="11191"/>
                  <a:pt x="4540" y="10799"/>
                </a:cubicBezTo>
                <a:cubicBezTo>
                  <a:pt x="5050" y="10407"/>
                  <a:pt x="5601" y="10019"/>
                  <a:pt x="6185" y="9638"/>
                </a:cubicBezTo>
                <a:close/>
                <a:moveTo>
                  <a:pt x="14863" y="9638"/>
                </a:moveTo>
                <a:cubicBezTo>
                  <a:pt x="15447" y="10019"/>
                  <a:pt x="15998" y="10407"/>
                  <a:pt x="16508" y="10799"/>
                </a:cubicBezTo>
                <a:cubicBezTo>
                  <a:pt x="15998" y="11191"/>
                  <a:pt x="15447" y="11581"/>
                  <a:pt x="14863" y="11962"/>
                </a:cubicBezTo>
                <a:cubicBezTo>
                  <a:pt x="14879" y="11579"/>
                  <a:pt x="14887" y="11190"/>
                  <a:pt x="14887" y="10799"/>
                </a:cubicBezTo>
                <a:cubicBezTo>
                  <a:pt x="14887" y="10408"/>
                  <a:pt x="14879" y="10021"/>
                  <a:pt x="14863" y="9638"/>
                </a:cubicBezTo>
                <a:close/>
                <a:moveTo>
                  <a:pt x="3828" y="11371"/>
                </a:moveTo>
                <a:cubicBezTo>
                  <a:pt x="4562" y="11942"/>
                  <a:pt x="5377" y="12505"/>
                  <a:pt x="6252" y="13047"/>
                </a:cubicBezTo>
                <a:cubicBezTo>
                  <a:pt x="6330" y="14009"/>
                  <a:pt x="6458" y="14933"/>
                  <a:pt x="6633" y="15797"/>
                </a:cubicBezTo>
                <a:cubicBezTo>
                  <a:pt x="5206" y="16204"/>
                  <a:pt x="3968" y="16403"/>
                  <a:pt x="3015" y="16403"/>
                </a:cubicBezTo>
                <a:cubicBezTo>
                  <a:pt x="2020" y="16403"/>
                  <a:pt x="1335" y="16187"/>
                  <a:pt x="1072" y="15772"/>
                </a:cubicBezTo>
                <a:cubicBezTo>
                  <a:pt x="672" y="15141"/>
                  <a:pt x="1217" y="13947"/>
                  <a:pt x="2530" y="12577"/>
                </a:cubicBezTo>
                <a:cubicBezTo>
                  <a:pt x="2912" y="12178"/>
                  <a:pt x="3348" y="11774"/>
                  <a:pt x="3828" y="11371"/>
                </a:cubicBezTo>
                <a:close/>
                <a:moveTo>
                  <a:pt x="17220" y="11371"/>
                </a:moveTo>
                <a:cubicBezTo>
                  <a:pt x="17700" y="11774"/>
                  <a:pt x="18136" y="12178"/>
                  <a:pt x="18518" y="12577"/>
                </a:cubicBezTo>
                <a:cubicBezTo>
                  <a:pt x="19831" y="13947"/>
                  <a:pt x="20376" y="15141"/>
                  <a:pt x="19976" y="15772"/>
                </a:cubicBezTo>
                <a:cubicBezTo>
                  <a:pt x="19713" y="16187"/>
                  <a:pt x="19030" y="16403"/>
                  <a:pt x="18035" y="16403"/>
                </a:cubicBezTo>
                <a:cubicBezTo>
                  <a:pt x="17082" y="16403"/>
                  <a:pt x="15842" y="16204"/>
                  <a:pt x="14415" y="15797"/>
                </a:cubicBezTo>
                <a:cubicBezTo>
                  <a:pt x="14590" y="14933"/>
                  <a:pt x="14718" y="14009"/>
                  <a:pt x="14796" y="13047"/>
                </a:cubicBezTo>
                <a:cubicBezTo>
                  <a:pt x="15671" y="12505"/>
                  <a:pt x="16486" y="11942"/>
                  <a:pt x="17220" y="11371"/>
                </a:cubicBezTo>
                <a:close/>
                <a:moveTo>
                  <a:pt x="7248" y="13642"/>
                </a:moveTo>
                <a:cubicBezTo>
                  <a:pt x="7605" y="13846"/>
                  <a:pt x="7971" y="14047"/>
                  <a:pt x="8343" y="14242"/>
                </a:cubicBezTo>
                <a:cubicBezTo>
                  <a:pt x="8715" y="14438"/>
                  <a:pt x="9088" y="14625"/>
                  <a:pt x="9461" y="14805"/>
                </a:cubicBezTo>
                <a:cubicBezTo>
                  <a:pt x="8794" y="15080"/>
                  <a:pt x="8148" y="15319"/>
                  <a:pt x="7532" y="15522"/>
                </a:cubicBezTo>
                <a:cubicBezTo>
                  <a:pt x="7416" y="14934"/>
                  <a:pt x="7320" y="14305"/>
                  <a:pt x="7248" y="13642"/>
                </a:cubicBezTo>
                <a:close/>
                <a:moveTo>
                  <a:pt x="13800" y="13642"/>
                </a:moveTo>
                <a:cubicBezTo>
                  <a:pt x="13728" y="14305"/>
                  <a:pt x="13632" y="14934"/>
                  <a:pt x="13516" y="15522"/>
                </a:cubicBezTo>
                <a:cubicBezTo>
                  <a:pt x="12900" y="15319"/>
                  <a:pt x="12256" y="15080"/>
                  <a:pt x="11589" y="14805"/>
                </a:cubicBezTo>
                <a:cubicBezTo>
                  <a:pt x="11962" y="14625"/>
                  <a:pt x="12335" y="14438"/>
                  <a:pt x="12706" y="14242"/>
                </a:cubicBezTo>
                <a:cubicBezTo>
                  <a:pt x="13078" y="14047"/>
                  <a:pt x="13443" y="13846"/>
                  <a:pt x="13800" y="13642"/>
                </a:cubicBezTo>
                <a:close/>
                <a:moveTo>
                  <a:pt x="10524" y="15294"/>
                </a:moveTo>
                <a:cubicBezTo>
                  <a:pt x="11478" y="15713"/>
                  <a:pt x="12420" y="16075"/>
                  <a:pt x="13329" y="16369"/>
                </a:cubicBezTo>
                <a:cubicBezTo>
                  <a:pt x="12661" y="19087"/>
                  <a:pt x="11556" y="20744"/>
                  <a:pt x="10524" y="20744"/>
                </a:cubicBezTo>
                <a:cubicBezTo>
                  <a:pt x="9492" y="20744"/>
                  <a:pt x="8386" y="19087"/>
                  <a:pt x="7719" y="16369"/>
                </a:cubicBezTo>
                <a:cubicBezTo>
                  <a:pt x="8628" y="16075"/>
                  <a:pt x="9571" y="15713"/>
                  <a:pt x="10524" y="15294"/>
                </a:cubicBez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资金流向自定义，无论是加盟还是直营连锁客户轻松搞定"/>
          <p:cNvSpPr txBox="1"/>
          <p:nvPr/>
        </p:nvSpPr>
        <p:spPr>
          <a:xfrm>
            <a:off x="3484763" y="9830515"/>
            <a:ext cx="6669882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资金流向自定义，无论是加盟还是直营连锁客户轻松搞定</a:t>
            </a:r>
          </a:p>
        </p:txBody>
      </p:sp>
      <p:sp>
        <p:nvSpPr>
          <p:cNvPr id="156" name="纸飞机"/>
          <p:cNvSpPr/>
          <p:nvPr/>
        </p:nvSpPr>
        <p:spPr>
          <a:xfrm>
            <a:off x="1592239" y="9779403"/>
            <a:ext cx="1203265" cy="1330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21281" y="0"/>
                </a:moveTo>
                <a:cubicBezTo>
                  <a:pt x="21271" y="4"/>
                  <a:pt x="21262" y="10"/>
                  <a:pt x="21253" y="16"/>
                </a:cubicBezTo>
                <a:lnTo>
                  <a:pt x="92" y="13287"/>
                </a:lnTo>
                <a:cubicBezTo>
                  <a:pt x="21" y="13332"/>
                  <a:pt x="-12" y="13405"/>
                  <a:pt x="4" y="13482"/>
                </a:cubicBezTo>
                <a:cubicBezTo>
                  <a:pt x="19" y="13559"/>
                  <a:pt x="78" y="13616"/>
                  <a:pt x="162" y="13635"/>
                </a:cubicBezTo>
                <a:lnTo>
                  <a:pt x="8035" y="15408"/>
                </a:lnTo>
                <a:lnTo>
                  <a:pt x="21281" y="0"/>
                </a:lnTo>
                <a:close/>
                <a:moveTo>
                  <a:pt x="21588" y="236"/>
                </a:moveTo>
                <a:lnTo>
                  <a:pt x="11685" y="16220"/>
                </a:lnTo>
                <a:lnTo>
                  <a:pt x="15265" y="17261"/>
                </a:lnTo>
                <a:lnTo>
                  <a:pt x="15343" y="17277"/>
                </a:lnTo>
                <a:lnTo>
                  <a:pt x="20737" y="18840"/>
                </a:lnTo>
                <a:cubicBezTo>
                  <a:pt x="20802" y="18859"/>
                  <a:pt x="20872" y="18847"/>
                  <a:pt x="20928" y="18811"/>
                </a:cubicBezTo>
                <a:cubicBezTo>
                  <a:pt x="20983" y="18775"/>
                  <a:pt x="21014" y="18719"/>
                  <a:pt x="21016" y="18658"/>
                </a:cubicBezTo>
                <a:lnTo>
                  <a:pt x="21588" y="236"/>
                </a:lnTo>
                <a:close/>
                <a:moveTo>
                  <a:pt x="20412" y="1518"/>
                </a:moveTo>
                <a:lnTo>
                  <a:pt x="8296" y="15603"/>
                </a:lnTo>
                <a:lnTo>
                  <a:pt x="11209" y="21558"/>
                </a:lnTo>
                <a:cubicBezTo>
                  <a:pt x="11216" y="21574"/>
                  <a:pt x="11226" y="21587"/>
                  <a:pt x="11237" y="21600"/>
                </a:cubicBezTo>
                <a:lnTo>
                  <a:pt x="11269" y="16268"/>
                </a:lnTo>
                <a:lnTo>
                  <a:pt x="11290" y="16233"/>
                </a:lnTo>
                <a:lnTo>
                  <a:pt x="20412" y="1518"/>
                </a:lnTo>
                <a:close/>
                <a:moveTo>
                  <a:pt x="11608" y="16517"/>
                </a:moveTo>
                <a:lnTo>
                  <a:pt x="11576" y="21597"/>
                </a:lnTo>
                <a:lnTo>
                  <a:pt x="15046" y="17520"/>
                </a:lnTo>
                <a:lnTo>
                  <a:pt x="11608" y="16517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Windows／安卓都可以用的插件，适配99%以上的收银软件"/>
          <p:cNvSpPr txBox="1"/>
          <p:nvPr/>
        </p:nvSpPr>
        <p:spPr>
          <a:xfrm>
            <a:off x="14041460" y="4450324"/>
            <a:ext cx="875030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Windows／安卓都可以用的插件，适配99%以上的收银软件</a:t>
            </a:r>
          </a:p>
        </p:txBody>
      </p:sp>
      <p:sp>
        <p:nvSpPr>
          <p:cNvPr id="158" name="无缝核销微信,口碑电子卡券"/>
          <p:cNvSpPr txBox="1"/>
          <p:nvPr/>
        </p:nvSpPr>
        <p:spPr>
          <a:xfrm>
            <a:off x="14041460" y="10128965"/>
            <a:ext cx="5435899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4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无缝核销微信,口碑电子卡券</a:t>
            </a:r>
          </a:p>
        </p:txBody>
      </p:sp>
      <p:sp>
        <p:nvSpPr>
          <p:cNvPr id="159" name="商店"/>
          <p:cNvSpPr/>
          <p:nvPr/>
        </p:nvSpPr>
        <p:spPr>
          <a:xfrm>
            <a:off x="11802750" y="7223276"/>
            <a:ext cx="1384491" cy="1129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01" y="0"/>
                </a:moveTo>
                <a:lnTo>
                  <a:pt x="5901" y="3628"/>
                </a:lnTo>
                <a:lnTo>
                  <a:pt x="7055" y="3628"/>
                </a:lnTo>
                <a:lnTo>
                  <a:pt x="7055" y="4787"/>
                </a:lnTo>
                <a:lnTo>
                  <a:pt x="2174" y="4787"/>
                </a:lnTo>
                <a:lnTo>
                  <a:pt x="0" y="9742"/>
                </a:lnTo>
                <a:cubicBezTo>
                  <a:pt x="0" y="10276"/>
                  <a:pt x="355" y="10709"/>
                  <a:pt x="791" y="10709"/>
                </a:cubicBezTo>
                <a:cubicBezTo>
                  <a:pt x="1168" y="10709"/>
                  <a:pt x="1481" y="10387"/>
                  <a:pt x="1560" y="9955"/>
                </a:cubicBezTo>
                <a:cubicBezTo>
                  <a:pt x="1639" y="10387"/>
                  <a:pt x="1954" y="10709"/>
                  <a:pt x="2331" y="10709"/>
                </a:cubicBezTo>
                <a:cubicBezTo>
                  <a:pt x="2707" y="10709"/>
                  <a:pt x="3021" y="10387"/>
                  <a:pt x="3100" y="9955"/>
                </a:cubicBezTo>
                <a:cubicBezTo>
                  <a:pt x="3179" y="10387"/>
                  <a:pt x="3494" y="10709"/>
                  <a:pt x="3871" y="10709"/>
                </a:cubicBezTo>
                <a:cubicBezTo>
                  <a:pt x="4247" y="10709"/>
                  <a:pt x="4561" y="10387"/>
                  <a:pt x="4640" y="9955"/>
                </a:cubicBezTo>
                <a:cubicBezTo>
                  <a:pt x="4719" y="10387"/>
                  <a:pt x="5034" y="10709"/>
                  <a:pt x="5411" y="10709"/>
                </a:cubicBezTo>
                <a:cubicBezTo>
                  <a:pt x="5787" y="10709"/>
                  <a:pt x="6101" y="10387"/>
                  <a:pt x="6180" y="9955"/>
                </a:cubicBezTo>
                <a:cubicBezTo>
                  <a:pt x="6259" y="10387"/>
                  <a:pt x="6574" y="10709"/>
                  <a:pt x="6950" y="10709"/>
                </a:cubicBezTo>
                <a:cubicBezTo>
                  <a:pt x="7327" y="10709"/>
                  <a:pt x="7642" y="10387"/>
                  <a:pt x="7721" y="9955"/>
                </a:cubicBezTo>
                <a:cubicBezTo>
                  <a:pt x="7800" y="10387"/>
                  <a:pt x="8114" y="10709"/>
                  <a:pt x="8490" y="10709"/>
                </a:cubicBezTo>
                <a:cubicBezTo>
                  <a:pt x="8867" y="10709"/>
                  <a:pt x="9182" y="10387"/>
                  <a:pt x="9261" y="9955"/>
                </a:cubicBezTo>
                <a:cubicBezTo>
                  <a:pt x="9340" y="10387"/>
                  <a:pt x="9654" y="10709"/>
                  <a:pt x="10030" y="10709"/>
                </a:cubicBezTo>
                <a:cubicBezTo>
                  <a:pt x="10407" y="10709"/>
                  <a:pt x="10722" y="10387"/>
                  <a:pt x="10801" y="9955"/>
                </a:cubicBezTo>
                <a:cubicBezTo>
                  <a:pt x="10880" y="10387"/>
                  <a:pt x="11193" y="10709"/>
                  <a:pt x="11570" y="10709"/>
                </a:cubicBezTo>
                <a:cubicBezTo>
                  <a:pt x="11946" y="10709"/>
                  <a:pt x="12262" y="10387"/>
                  <a:pt x="12341" y="9955"/>
                </a:cubicBezTo>
                <a:cubicBezTo>
                  <a:pt x="12420" y="10387"/>
                  <a:pt x="12733" y="10709"/>
                  <a:pt x="13110" y="10709"/>
                </a:cubicBezTo>
                <a:cubicBezTo>
                  <a:pt x="13486" y="10709"/>
                  <a:pt x="13801" y="10387"/>
                  <a:pt x="13881" y="9955"/>
                </a:cubicBezTo>
                <a:cubicBezTo>
                  <a:pt x="13960" y="10387"/>
                  <a:pt x="14273" y="10709"/>
                  <a:pt x="14650" y="10709"/>
                </a:cubicBezTo>
                <a:cubicBezTo>
                  <a:pt x="15026" y="10709"/>
                  <a:pt x="15341" y="10387"/>
                  <a:pt x="15420" y="9955"/>
                </a:cubicBezTo>
                <a:cubicBezTo>
                  <a:pt x="15499" y="10387"/>
                  <a:pt x="15815" y="10709"/>
                  <a:pt x="16191" y="10709"/>
                </a:cubicBezTo>
                <a:cubicBezTo>
                  <a:pt x="16568" y="10709"/>
                  <a:pt x="16881" y="10387"/>
                  <a:pt x="16960" y="9955"/>
                </a:cubicBezTo>
                <a:cubicBezTo>
                  <a:pt x="17039" y="10387"/>
                  <a:pt x="17354" y="10709"/>
                  <a:pt x="17731" y="10709"/>
                </a:cubicBezTo>
                <a:cubicBezTo>
                  <a:pt x="18107" y="10709"/>
                  <a:pt x="18421" y="10387"/>
                  <a:pt x="18500" y="9955"/>
                </a:cubicBezTo>
                <a:cubicBezTo>
                  <a:pt x="18579" y="10387"/>
                  <a:pt x="18894" y="10709"/>
                  <a:pt x="19271" y="10709"/>
                </a:cubicBezTo>
                <a:cubicBezTo>
                  <a:pt x="19647" y="10709"/>
                  <a:pt x="19961" y="10387"/>
                  <a:pt x="20040" y="9955"/>
                </a:cubicBezTo>
                <a:cubicBezTo>
                  <a:pt x="20119" y="10387"/>
                  <a:pt x="20434" y="10709"/>
                  <a:pt x="20811" y="10709"/>
                </a:cubicBezTo>
                <a:cubicBezTo>
                  <a:pt x="21247" y="10709"/>
                  <a:pt x="21600" y="10276"/>
                  <a:pt x="21600" y="9742"/>
                </a:cubicBezTo>
                <a:lnTo>
                  <a:pt x="19428" y="4787"/>
                </a:lnTo>
                <a:lnTo>
                  <a:pt x="14545" y="4787"/>
                </a:lnTo>
                <a:lnTo>
                  <a:pt x="14545" y="3628"/>
                </a:lnTo>
                <a:lnTo>
                  <a:pt x="15699" y="3628"/>
                </a:lnTo>
                <a:lnTo>
                  <a:pt x="15699" y="0"/>
                </a:lnTo>
                <a:lnTo>
                  <a:pt x="5901" y="0"/>
                </a:lnTo>
                <a:close/>
                <a:moveTo>
                  <a:pt x="7876" y="3628"/>
                </a:moveTo>
                <a:lnTo>
                  <a:pt x="13724" y="3628"/>
                </a:lnTo>
                <a:lnTo>
                  <a:pt x="13724" y="4787"/>
                </a:lnTo>
                <a:lnTo>
                  <a:pt x="7876" y="4787"/>
                </a:lnTo>
                <a:lnTo>
                  <a:pt x="7876" y="3628"/>
                </a:lnTo>
                <a:close/>
                <a:moveTo>
                  <a:pt x="1224" y="11763"/>
                </a:moveTo>
                <a:lnTo>
                  <a:pt x="1224" y="19095"/>
                </a:lnTo>
                <a:lnTo>
                  <a:pt x="9484" y="19095"/>
                </a:lnTo>
                <a:lnTo>
                  <a:pt x="9484" y="13117"/>
                </a:lnTo>
                <a:lnTo>
                  <a:pt x="12116" y="13117"/>
                </a:lnTo>
                <a:lnTo>
                  <a:pt x="12116" y="19095"/>
                </a:lnTo>
                <a:lnTo>
                  <a:pt x="20377" y="19095"/>
                </a:lnTo>
                <a:lnTo>
                  <a:pt x="20377" y="11763"/>
                </a:lnTo>
                <a:lnTo>
                  <a:pt x="1224" y="11763"/>
                </a:lnTo>
                <a:close/>
                <a:moveTo>
                  <a:pt x="2371" y="13117"/>
                </a:moveTo>
                <a:lnTo>
                  <a:pt x="5004" y="13117"/>
                </a:lnTo>
                <a:lnTo>
                  <a:pt x="5004" y="16302"/>
                </a:lnTo>
                <a:lnTo>
                  <a:pt x="2371" y="16302"/>
                </a:lnTo>
                <a:lnTo>
                  <a:pt x="2371" y="13117"/>
                </a:lnTo>
                <a:close/>
                <a:moveTo>
                  <a:pt x="5928" y="13117"/>
                </a:moveTo>
                <a:lnTo>
                  <a:pt x="8561" y="13117"/>
                </a:lnTo>
                <a:lnTo>
                  <a:pt x="8561" y="16302"/>
                </a:lnTo>
                <a:lnTo>
                  <a:pt x="5928" y="16302"/>
                </a:lnTo>
                <a:lnTo>
                  <a:pt x="5928" y="13117"/>
                </a:lnTo>
                <a:close/>
                <a:moveTo>
                  <a:pt x="13041" y="13117"/>
                </a:moveTo>
                <a:lnTo>
                  <a:pt x="15673" y="13117"/>
                </a:lnTo>
                <a:lnTo>
                  <a:pt x="15673" y="16302"/>
                </a:lnTo>
                <a:lnTo>
                  <a:pt x="13041" y="16302"/>
                </a:lnTo>
                <a:lnTo>
                  <a:pt x="13041" y="13117"/>
                </a:lnTo>
                <a:close/>
                <a:moveTo>
                  <a:pt x="16598" y="13117"/>
                </a:moveTo>
                <a:lnTo>
                  <a:pt x="19230" y="13117"/>
                </a:lnTo>
                <a:lnTo>
                  <a:pt x="19230" y="16302"/>
                </a:lnTo>
                <a:lnTo>
                  <a:pt x="16598" y="16302"/>
                </a:lnTo>
                <a:lnTo>
                  <a:pt x="16598" y="13117"/>
                </a:lnTo>
                <a:close/>
                <a:moveTo>
                  <a:pt x="11270" y="15428"/>
                </a:moveTo>
                <a:lnTo>
                  <a:pt x="11270" y="17177"/>
                </a:lnTo>
                <a:lnTo>
                  <a:pt x="11764" y="17177"/>
                </a:lnTo>
                <a:lnTo>
                  <a:pt x="11764" y="15428"/>
                </a:lnTo>
                <a:lnTo>
                  <a:pt x="11270" y="15428"/>
                </a:lnTo>
                <a:close/>
                <a:moveTo>
                  <a:pt x="19" y="20290"/>
                </a:moveTo>
                <a:lnTo>
                  <a:pt x="19" y="21600"/>
                </a:lnTo>
                <a:lnTo>
                  <a:pt x="21581" y="21600"/>
                </a:lnTo>
                <a:lnTo>
                  <a:pt x="21581" y="20290"/>
                </a:lnTo>
                <a:lnTo>
                  <a:pt x="19" y="20290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电脑"/>
          <p:cNvSpPr/>
          <p:nvPr/>
        </p:nvSpPr>
        <p:spPr>
          <a:xfrm>
            <a:off x="11800093" y="4537252"/>
            <a:ext cx="1389802" cy="1121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票"/>
          <p:cNvSpPr/>
          <p:nvPr/>
        </p:nvSpPr>
        <p:spPr>
          <a:xfrm>
            <a:off x="11734678" y="10086382"/>
            <a:ext cx="1520635" cy="783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3" y="0"/>
                </a:moveTo>
                <a:cubicBezTo>
                  <a:pt x="1323" y="1425"/>
                  <a:pt x="729" y="2568"/>
                  <a:pt x="0" y="2568"/>
                </a:cubicBezTo>
                <a:lnTo>
                  <a:pt x="0" y="3531"/>
                </a:lnTo>
                <a:cubicBezTo>
                  <a:pt x="184" y="3531"/>
                  <a:pt x="329" y="3813"/>
                  <a:pt x="329" y="4169"/>
                </a:cubicBezTo>
                <a:cubicBezTo>
                  <a:pt x="329" y="4526"/>
                  <a:pt x="184" y="4808"/>
                  <a:pt x="0" y="4808"/>
                </a:cubicBezTo>
                <a:lnTo>
                  <a:pt x="0" y="5741"/>
                </a:lnTo>
                <a:cubicBezTo>
                  <a:pt x="184" y="5741"/>
                  <a:pt x="329" y="6024"/>
                  <a:pt x="329" y="6380"/>
                </a:cubicBezTo>
                <a:cubicBezTo>
                  <a:pt x="329" y="6736"/>
                  <a:pt x="184" y="7022"/>
                  <a:pt x="0" y="7022"/>
                </a:cubicBezTo>
                <a:lnTo>
                  <a:pt x="0" y="7952"/>
                </a:lnTo>
                <a:cubicBezTo>
                  <a:pt x="184" y="7952"/>
                  <a:pt x="329" y="8238"/>
                  <a:pt x="329" y="8594"/>
                </a:cubicBezTo>
                <a:cubicBezTo>
                  <a:pt x="329" y="8950"/>
                  <a:pt x="184" y="9233"/>
                  <a:pt x="0" y="9233"/>
                </a:cubicBezTo>
                <a:lnTo>
                  <a:pt x="0" y="10206"/>
                </a:lnTo>
                <a:cubicBezTo>
                  <a:pt x="184" y="10206"/>
                  <a:pt x="329" y="10491"/>
                  <a:pt x="329" y="10847"/>
                </a:cubicBezTo>
                <a:cubicBezTo>
                  <a:pt x="329" y="11204"/>
                  <a:pt x="184" y="11486"/>
                  <a:pt x="0" y="11486"/>
                </a:cubicBezTo>
                <a:lnTo>
                  <a:pt x="0" y="12420"/>
                </a:lnTo>
                <a:cubicBezTo>
                  <a:pt x="184" y="12420"/>
                  <a:pt x="329" y="12702"/>
                  <a:pt x="329" y="13058"/>
                </a:cubicBezTo>
                <a:cubicBezTo>
                  <a:pt x="329" y="13415"/>
                  <a:pt x="184" y="13697"/>
                  <a:pt x="0" y="13697"/>
                </a:cubicBezTo>
                <a:lnTo>
                  <a:pt x="0" y="14630"/>
                </a:lnTo>
                <a:cubicBezTo>
                  <a:pt x="184" y="14630"/>
                  <a:pt x="329" y="14913"/>
                  <a:pt x="329" y="15269"/>
                </a:cubicBezTo>
                <a:cubicBezTo>
                  <a:pt x="329" y="15625"/>
                  <a:pt x="184" y="15908"/>
                  <a:pt x="0" y="15908"/>
                </a:cubicBezTo>
                <a:lnTo>
                  <a:pt x="0" y="16841"/>
                </a:lnTo>
                <a:cubicBezTo>
                  <a:pt x="184" y="16841"/>
                  <a:pt x="329" y="17123"/>
                  <a:pt x="329" y="17480"/>
                </a:cubicBezTo>
                <a:cubicBezTo>
                  <a:pt x="329" y="17836"/>
                  <a:pt x="184" y="18118"/>
                  <a:pt x="0" y="18118"/>
                </a:cubicBezTo>
                <a:lnTo>
                  <a:pt x="0" y="19085"/>
                </a:lnTo>
                <a:cubicBezTo>
                  <a:pt x="724" y="19085"/>
                  <a:pt x="1307" y="20206"/>
                  <a:pt x="1323" y="21600"/>
                </a:cubicBezTo>
                <a:lnTo>
                  <a:pt x="20277" y="21600"/>
                </a:lnTo>
                <a:cubicBezTo>
                  <a:pt x="20277" y="20175"/>
                  <a:pt x="20871" y="19032"/>
                  <a:pt x="21600" y="19032"/>
                </a:cubicBezTo>
                <a:lnTo>
                  <a:pt x="21600" y="18066"/>
                </a:lnTo>
                <a:cubicBezTo>
                  <a:pt x="21416" y="18066"/>
                  <a:pt x="21271" y="17784"/>
                  <a:pt x="21271" y="17427"/>
                </a:cubicBezTo>
                <a:cubicBezTo>
                  <a:pt x="21271" y="17071"/>
                  <a:pt x="21416" y="16789"/>
                  <a:pt x="21600" y="16789"/>
                </a:cubicBezTo>
                <a:lnTo>
                  <a:pt x="21600" y="15855"/>
                </a:lnTo>
                <a:cubicBezTo>
                  <a:pt x="21416" y="15855"/>
                  <a:pt x="21271" y="15573"/>
                  <a:pt x="21271" y="15217"/>
                </a:cubicBezTo>
                <a:cubicBezTo>
                  <a:pt x="21271" y="14860"/>
                  <a:pt x="21416" y="14578"/>
                  <a:pt x="21600" y="14578"/>
                </a:cubicBezTo>
                <a:lnTo>
                  <a:pt x="21600" y="13645"/>
                </a:lnTo>
                <a:cubicBezTo>
                  <a:pt x="21416" y="13645"/>
                  <a:pt x="21271" y="13362"/>
                  <a:pt x="21271" y="13006"/>
                </a:cubicBezTo>
                <a:cubicBezTo>
                  <a:pt x="21271" y="12650"/>
                  <a:pt x="21416" y="12367"/>
                  <a:pt x="21600" y="12367"/>
                </a:cubicBezTo>
                <a:lnTo>
                  <a:pt x="21600" y="11391"/>
                </a:lnTo>
                <a:cubicBezTo>
                  <a:pt x="21416" y="11391"/>
                  <a:pt x="21271" y="11109"/>
                  <a:pt x="21271" y="10753"/>
                </a:cubicBezTo>
                <a:cubicBezTo>
                  <a:pt x="21271" y="10396"/>
                  <a:pt x="21416" y="10114"/>
                  <a:pt x="21600" y="10114"/>
                </a:cubicBezTo>
                <a:lnTo>
                  <a:pt x="21600" y="9180"/>
                </a:lnTo>
                <a:cubicBezTo>
                  <a:pt x="21416" y="9180"/>
                  <a:pt x="21271" y="8898"/>
                  <a:pt x="21271" y="8542"/>
                </a:cubicBezTo>
                <a:cubicBezTo>
                  <a:pt x="21271" y="8185"/>
                  <a:pt x="21416" y="7900"/>
                  <a:pt x="21600" y="7900"/>
                </a:cubicBezTo>
                <a:lnTo>
                  <a:pt x="21600" y="6970"/>
                </a:lnTo>
                <a:cubicBezTo>
                  <a:pt x="21416" y="6970"/>
                  <a:pt x="21271" y="6684"/>
                  <a:pt x="21271" y="6328"/>
                </a:cubicBezTo>
                <a:cubicBezTo>
                  <a:pt x="21271" y="5971"/>
                  <a:pt x="21416" y="5689"/>
                  <a:pt x="21600" y="5689"/>
                </a:cubicBezTo>
                <a:lnTo>
                  <a:pt x="21600" y="4756"/>
                </a:lnTo>
                <a:cubicBezTo>
                  <a:pt x="21416" y="4756"/>
                  <a:pt x="21271" y="4473"/>
                  <a:pt x="21271" y="4117"/>
                </a:cubicBezTo>
                <a:cubicBezTo>
                  <a:pt x="21271" y="3771"/>
                  <a:pt x="21422" y="3478"/>
                  <a:pt x="21600" y="3478"/>
                </a:cubicBezTo>
                <a:lnTo>
                  <a:pt x="21600" y="2515"/>
                </a:lnTo>
                <a:cubicBezTo>
                  <a:pt x="20876" y="2515"/>
                  <a:pt x="20293" y="1394"/>
                  <a:pt x="20277" y="0"/>
                </a:cubicBezTo>
                <a:lnTo>
                  <a:pt x="1323" y="0"/>
                </a:lnTo>
                <a:close/>
                <a:moveTo>
                  <a:pt x="3111" y="2869"/>
                </a:moveTo>
                <a:lnTo>
                  <a:pt x="18494" y="2869"/>
                </a:lnTo>
                <a:cubicBezTo>
                  <a:pt x="19083" y="2869"/>
                  <a:pt x="19563" y="3803"/>
                  <a:pt x="19563" y="4946"/>
                </a:cubicBezTo>
                <a:lnTo>
                  <a:pt x="19563" y="16651"/>
                </a:lnTo>
                <a:lnTo>
                  <a:pt x="19558" y="16651"/>
                </a:lnTo>
                <a:cubicBezTo>
                  <a:pt x="19558" y="17794"/>
                  <a:pt x="19078" y="18728"/>
                  <a:pt x="18489" y="18728"/>
                </a:cubicBezTo>
                <a:lnTo>
                  <a:pt x="3111" y="18728"/>
                </a:lnTo>
                <a:cubicBezTo>
                  <a:pt x="2522" y="18728"/>
                  <a:pt x="2042" y="17794"/>
                  <a:pt x="2042" y="16651"/>
                </a:cubicBezTo>
                <a:lnTo>
                  <a:pt x="2042" y="4946"/>
                </a:lnTo>
                <a:cubicBezTo>
                  <a:pt x="2042" y="3803"/>
                  <a:pt x="2522" y="2869"/>
                  <a:pt x="3111" y="2869"/>
                </a:cubicBezTo>
                <a:close/>
                <a:moveTo>
                  <a:pt x="3111" y="3521"/>
                </a:moveTo>
                <a:cubicBezTo>
                  <a:pt x="2706" y="3521"/>
                  <a:pt x="2377" y="4160"/>
                  <a:pt x="2377" y="4946"/>
                </a:cubicBezTo>
                <a:lnTo>
                  <a:pt x="2377" y="16641"/>
                </a:lnTo>
                <a:cubicBezTo>
                  <a:pt x="2377" y="17427"/>
                  <a:pt x="2706" y="18066"/>
                  <a:pt x="3111" y="18066"/>
                </a:cubicBezTo>
                <a:lnTo>
                  <a:pt x="4959" y="18066"/>
                </a:lnTo>
                <a:lnTo>
                  <a:pt x="4959" y="3521"/>
                </a:lnTo>
                <a:lnTo>
                  <a:pt x="3111" y="3521"/>
                </a:lnTo>
                <a:close/>
                <a:moveTo>
                  <a:pt x="5288" y="3521"/>
                </a:moveTo>
                <a:lnTo>
                  <a:pt x="5288" y="18066"/>
                </a:lnTo>
                <a:lnTo>
                  <a:pt x="16312" y="18066"/>
                </a:lnTo>
                <a:lnTo>
                  <a:pt x="16312" y="3521"/>
                </a:lnTo>
                <a:lnTo>
                  <a:pt x="5288" y="3521"/>
                </a:lnTo>
                <a:close/>
                <a:moveTo>
                  <a:pt x="16641" y="3521"/>
                </a:moveTo>
                <a:lnTo>
                  <a:pt x="16641" y="18066"/>
                </a:lnTo>
                <a:lnTo>
                  <a:pt x="18489" y="18066"/>
                </a:lnTo>
                <a:cubicBezTo>
                  <a:pt x="18894" y="18066"/>
                  <a:pt x="19223" y="17427"/>
                  <a:pt x="19223" y="16641"/>
                </a:cubicBezTo>
                <a:lnTo>
                  <a:pt x="19223" y="4946"/>
                </a:lnTo>
                <a:cubicBezTo>
                  <a:pt x="19223" y="4160"/>
                  <a:pt x="18894" y="3521"/>
                  <a:pt x="18489" y="3521"/>
                </a:cubicBezTo>
                <a:lnTo>
                  <a:pt x="16641" y="3521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收款小精灵能力</a:t>
            </a:r>
          </a:p>
        </p:txBody>
      </p:sp>
      <p:sp>
        <p:nvSpPr>
          <p:cNvPr id="164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65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收款能力"/>
          <p:cNvSpPr txBox="1"/>
          <p:nvPr/>
        </p:nvSpPr>
        <p:spPr>
          <a:xfrm>
            <a:off x="2747879" y="3093702"/>
            <a:ext cx="647313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收款能力</a:t>
            </a:r>
          </a:p>
        </p:txBody>
      </p:sp>
      <p:sp>
        <p:nvSpPr>
          <p:cNvPr id="167" name="营销能力"/>
          <p:cNvSpPr txBox="1"/>
          <p:nvPr/>
        </p:nvSpPr>
        <p:spPr>
          <a:xfrm>
            <a:off x="14685880" y="3093702"/>
            <a:ext cx="647313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营销能力</a:t>
            </a:r>
          </a:p>
        </p:txBody>
      </p:sp>
      <p:sp>
        <p:nvSpPr>
          <p:cNvPr id="168" name="线条"/>
          <p:cNvSpPr/>
          <p:nvPr/>
        </p:nvSpPr>
        <p:spPr>
          <a:xfrm flipV="1">
            <a:off x="11865030" y="5444642"/>
            <a:ext cx="1" cy="5956260"/>
          </a:xfrm>
          <a:prstGeom prst="line">
            <a:avLst/>
          </a:prstGeom>
          <a:ln w="25400">
            <a:solidFill>
              <a:srgbClr val="DDDDDD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9" name="聚合码"/>
          <p:cNvSpPr txBox="1"/>
          <p:nvPr/>
        </p:nvSpPr>
        <p:spPr>
          <a:xfrm>
            <a:off x="1546613" y="7327900"/>
            <a:ext cx="1257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聚合码</a:t>
            </a:r>
          </a:p>
        </p:txBody>
      </p:sp>
      <p:sp>
        <p:nvSpPr>
          <p:cNvPr id="170" name="收银插件"/>
          <p:cNvSpPr txBox="1"/>
          <p:nvPr/>
        </p:nvSpPr>
        <p:spPr>
          <a:xfrm>
            <a:off x="5051813" y="7327900"/>
            <a:ext cx="1638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收银插件</a:t>
            </a:r>
          </a:p>
        </p:txBody>
      </p:sp>
      <p:sp>
        <p:nvSpPr>
          <p:cNvPr id="171" name="收款API"/>
          <p:cNvSpPr txBox="1"/>
          <p:nvPr/>
        </p:nvSpPr>
        <p:spPr>
          <a:xfrm>
            <a:off x="9023589" y="11137900"/>
            <a:ext cx="1581746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收款API</a:t>
            </a:r>
          </a:p>
        </p:txBody>
      </p:sp>
      <p:sp>
        <p:nvSpPr>
          <p:cNvPr id="172" name="收款APP"/>
          <p:cNvSpPr txBox="1"/>
          <p:nvPr/>
        </p:nvSpPr>
        <p:spPr>
          <a:xfrm>
            <a:off x="8938013" y="7327900"/>
            <a:ext cx="1752899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收款APP</a:t>
            </a:r>
          </a:p>
        </p:txBody>
      </p:sp>
      <p:sp>
        <p:nvSpPr>
          <p:cNvPr id="173" name="智能POS"/>
          <p:cNvSpPr txBox="1"/>
          <p:nvPr/>
        </p:nvSpPr>
        <p:spPr>
          <a:xfrm>
            <a:off x="1277978" y="11137900"/>
            <a:ext cx="179457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智能POS</a:t>
            </a:r>
          </a:p>
        </p:txBody>
      </p:sp>
      <p:sp>
        <p:nvSpPr>
          <p:cNvPr id="174" name="智能收款终端"/>
          <p:cNvSpPr txBox="1"/>
          <p:nvPr/>
        </p:nvSpPr>
        <p:spPr>
          <a:xfrm>
            <a:off x="4600119" y="11137900"/>
            <a:ext cx="2400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智能收款终端</a:t>
            </a:r>
          </a:p>
        </p:txBody>
      </p:sp>
      <p:sp>
        <p:nvSpPr>
          <p:cNvPr id="175" name="电子DM"/>
          <p:cNvSpPr txBox="1"/>
          <p:nvPr/>
        </p:nvSpPr>
        <p:spPr>
          <a:xfrm>
            <a:off x="21277222" y="7327900"/>
            <a:ext cx="157728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电子DM</a:t>
            </a:r>
          </a:p>
        </p:txBody>
      </p:sp>
      <p:sp>
        <p:nvSpPr>
          <p:cNvPr id="176" name="小程序"/>
          <p:cNvSpPr txBox="1"/>
          <p:nvPr/>
        </p:nvSpPr>
        <p:spPr>
          <a:xfrm>
            <a:off x="21467722" y="11137900"/>
            <a:ext cx="1257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小程序</a:t>
            </a:r>
          </a:p>
        </p:txBody>
      </p:sp>
      <p:sp>
        <p:nvSpPr>
          <p:cNvPr id="177" name="电子优惠券"/>
          <p:cNvSpPr txBox="1"/>
          <p:nvPr/>
        </p:nvSpPr>
        <p:spPr>
          <a:xfrm>
            <a:off x="16964325" y="7327900"/>
            <a:ext cx="2019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电子优惠券</a:t>
            </a:r>
          </a:p>
        </p:txBody>
      </p:sp>
      <p:sp>
        <p:nvSpPr>
          <p:cNvPr id="178" name="电子会员卡"/>
          <p:cNvSpPr txBox="1"/>
          <p:nvPr/>
        </p:nvSpPr>
        <p:spPr>
          <a:xfrm>
            <a:off x="13039149" y="7327900"/>
            <a:ext cx="2019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电子会员卡</a:t>
            </a:r>
          </a:p>
        </p:txBody>
      </p:sp>
      <p:sp>
        <p:nvSpPr>
          <p:cNvPr id="179" name="积分商城"/>
          <p:cNvSpPr txBox="1"/>
          <p:nvPr/>
        </p:nvSpPr>
        <p:spPr>
          <a:xfrm>
            <a:off x="13229649" y="11137900"/>
            <a:ext cx="1638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积分商城</a:t>
            </a:r>
          </a:p>
        </p:txBody>
      </p:sp>
      <p:sp>
        <p:nvSpPr>
          <p:cNvPr id="180" name="信用卡"/>
          <p:cNvSpPr/>
          <p:nvPr/>
        </p:nvSpPr>
        <p:spPr>
          <a:xfrm>
            <a:off x="1438923" y="9582750"/>
            <a:ext cx="1472680" cy="958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礼物"/>
          <p:cNvSpPr/>
          <p:nvPr/>
        </p:nvSpPr>
        <p:spPr>
          <a:xfrm>
            <a:off x="13544926" y="9379467"/>
            <a:ext cx="1157730" cy="1365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9366" y="0"/>
                  <a:pt x="8196" y="977"/>
                  <a:pt x="8164" y="2187"/>
                </a:cubicBezTo>
                <a:cubicBezTo>
                  <a:pt x="7271" y="1693"/>
                  <a:pt x="6060" y="1770"/>
                  <a:pt x="5266" y="2427"/>
                </a:cubicBezTo>
                <a:cubicBezTo>
                  <a:pt x="4820" y="2796"/>
                  <a:pt x="4570" y="3288"/>
                  <a:pt x="4562" y="3816"/>
                </a:cubicBezTo>
                <a:cubicBezTo>
                  <a:pt x="4555" y="4344"/>
                  <a:pt x="4789" y="4843"/>
                  <a:pt x="5224" y="5221"/>
                </a:cubicBezTo>
                <a:cubicBezTo>
                  <a:pt x="5498" y="5460"/>
                  <a:pt x="5856" y="5665"/>
                  <a:pt x="6249" y="5839"/>
                </a:cubicBezTo>
                <a:cubicBezTo>
                  <a:pt x="4508" y="5606"/>
                  <a:pt x="2878" y="5234"/>
                  <a:pt x="1483" y="4723"/>
                </a:cubicBezTo>
                <a:lnTo>
                  <a:pt x="1051" y="5568"/>
                </a:lnTo>
                <a:cubicBezTo>
                  <a:pt x="3664" y="6525"/>
                  <a:pt x="7127" y="7053"/>
                  <a:pt x="10801" y="7053"/>
                </a:cubicBezTo>
                <a:cubicBezTo>
                  <a:pt x="14475" y="7053"/>
                  <a:pt x="17936" y="6525"/>
                  <a:pt x="20549" y="5568"/>
                </a:cubicBezTo>
                <a:lnTo>
                  <a:pt x="20119" y="4723"/>
                </a:lnTo>
                <a:cubicBezTo>
                  <a:pt x="18724" y="5234"/>
                  <a:pt x="17092" y="5606"/>
                  <a:pt x="15351" y="5839"/>
                </a:cubicBezTo>
                <a:cubicBezTo>
                  <a:pt x="15744" y="5665"/>
                  <a:pt x="16104" y="5460"/>
                  <a:pt x="16378" y="5221"/>
                </a:cubicBezTo>
                <a:cubicBezTo>
                  <a:pt x="16813" y="4843"/>
                  <a:pt x="17047" y="4344"/>
                  <a:pt x="17040" y="3816"/>
                </a:cubicBezTo>
                <a:cubicBezTo>
                  <a:pt x="17032" y="3288"/>
                  <a:pt x="16782" y="2796"/>
                  <a:pt x="16336" y="2427"/>
                </a:cubicBezTo>
                <a:cubicBezTo>
                  <a:pt x="15542" y="1770"/>
                  <a:pt x="14331" y="1693"/>
                  <a:pt x="13438" y="2187"/>
                </a:cubicBezTo>
                <a:cubicBezTo>
                  <a:pt x="13406" y="977"/>
                  <a:pt x="12236" y="0"/>
                  <a:pt x="10801" y="0"/>
                </a:cubicBezTo>
                <a:close/>
                <a:moveTo>
                  <a:pt x="10801" y="862"/>
                </a:moveTo>
                <a:cubicBezTo>
                  <a:pt x="11695" y="862"/>
                  <a:pt x="12421" y="1480"/>
                  <a:pt x="12421" y="2238"/>
                </a:cubicBezTo>
                <a:cubicBezTo>
                  <a:pt x="12421" y="3233"/>
                  <a:pt x="11465" y="4664"/>
                  <a:pt x="10801" y="5507"/>
                </a:cubicBezTo>
                <a:cubicBezTo>
                  <a:pt x="10137" y="4664"/>
                  <a:pt x="9179" y="3233"/>
                  <a:pt x="9179" y="2238"/>
                </a:cubicBezTo>
                <a:cubicBezTo>
                  <a:pt x="9179" y="1480"/>
                  <a:pt x="9907" y="862"/>
                  <a:pt x="10801" y="862"/>
                </a:cubicBezTo>
                <a:close/>
                <a:moveTo>
                  <a:pt x="6908" y="2787"/>
                </a:moveTo>
                <a:cubicBezTo>
                  <a:pt x="7240" y="2790"/>
                  <a:pt x="7550" y="2904"/>
                  <a:pt x="7782" y="3105"/>
                </a:cubicBezTo>
                <a:cubicBezTo>
                  <a:pt x="8413" y="3654"/>
                  <a:pt x="8808" y="4852"/>
                  <a:pt x="9002" y="5677"/>
                </a:cubicBezTo>
                <a:cubicBezTo>
                  <a:pt x="8035" y="5492"/>
                  <a:pt x="6633" y="5127"/>
                  <a:pt x="6001" y="4578"/>
                </a:cubicBezTo>
                <a:cubicBezTo>
                  <a:pt x="5770" y="4376"/>
                  <a:pt x="5644" y="4110"/>
                  <a:pt x="5648" y="3828"/>
                </a:cubicBezTo>
                <a:cubicBezTo>
                  <a:pt x="5652" y="3547"/>
                  <a:pt x="5786" y="3283"/>
                  <a:pt x="6024" y="3087"/>
                </a:cubicBezTo>
                <a:cubicBezTo>
                  <a:pt x="6261" y="2890"/>
                  <a:pt x="6577" y="2784"/>
                  <a:pt x="6908" y="2787"/>
                </a:cubicBezTo>
                <a:close/>
                <a:moveTo>
                  <a:pt x="14710" y="2787"/>
                </a:moveTo>
                <a:cubicBezTo>
                  <a:pt x="15023" y="2787"/>
                  <a:pt x="15337" y="2887"/>
                  <a:pt x="15578" y="3087"/>
                </a:cubicBezTo>
                <a:cubicBezTo>
                  <a:pt x="16069" y="3493"/>
                  <a:pt x="16077" y="4162"/>
                  <a:pt x="15599" y="4578"/>
                </a:cubicBezTo>
                <a:cubicBezTo>
                  <a:pt x="14968" y="5126"/>
                  <a:pt x="13566" y="5492"/>
                  <a:pt x="12598" y="5677"/>
                </a:cubicBezTo>
                <a:cubicBezTo>
                  <a:pt x="12792" y="4852"/>
                  <a:pt x="13190" y="3653"/>
                  <a:pt x="13820" y="3105"/>
                </a:cubicBezTo>
                <a:cubicBezTo>
                  <a:pt x="14063" y="2894"/>
                  <a:pt x="14387" y="2787"/>
                  <a:pt x="14710" y="2787"/>
                </a:cubicBezTo>
                <a:close/>
                <a:moveTo>
                  <a:pt x="0" y="7578"/>
                </a:moveTo>
                <a:lnTo>
                  <a:pt x="0" y="11099"/>
                </a:lnTo>
                <a:lnTo>
                  <a:pt x="9229" y="11099"/>
                </a:lnTo>
                <a:lnTo>
                  <a:pt x="9229" y="7578"/>
                </a:lnTo>
                <a:lnTo>
                  <a:pt x="0" y="7578"/>
                </a:lnTo>
                <a:close/>
                <a:moveTo>
                  <a:pt x="12371" y="7578"/>
                </a:moveTo>
                <a:lnTo>
                  <a:pt x="12371" y="11099"/>
                </a:lnTo>
                <a:lnTo>
                  <a:pt x="21600" y="11099"/>
                </a:lnTo>
                <a:lnTo>
                  <a:pt x="21600" y="7578"/>
                </a:lnTo>
                <a:lnTo>
                  <a:pt x="12371" y="7578"/>
                </a:lnTo>
                <a:close/>
                <a:moveTo>
                  <a:pt x="943" y="11779"/>
                </a:moveTo>
                <a:lnTo>
                  <a:pt x="943" y="21600"/>
                </a:lnTo>
                <a:lnTo>
                  <a:pt x="9229" y="21600"/>
                </a:lnTo>
                <a:lnTo>
                  <a:pt x="9229" y="11779"/>
                </a:lnTo>
                <a:lnTo>
                  <a:pt x="943" y="11779"/>
                </a:lnTo>
                <a:close/>
                <a:moveTo>
                  <a:pt x="12371" y="11779"/>
                </a:moveTo>
                <a:lnTo>
                  <a:pt x="12371" y="21600"/>
                </a:lnTo>
                <a:lnTo>
                  <a:pt x="20657" y="21600"/>
                </a:lnTo>
                <a:lnTo>
                  <a:pt x="20657" y="11779"/>
                </a:lnTo>
                <a:lnTo>
                  <a:pt x="12371" y="11779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电话"/>
          <p:cNvSpPr/>
          <p:nvPr/>
        </p:nvSpPr>
        <p:spPr>
          <a:xfrm>
            <a:off x="9443791" y="5291369"/>
            <a:ext cx="741343" cy="1526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电脑"/>
          <p:cNvSpPr/>
          <p:nvPr/>
        </p:nvSpPr>
        <p:spPr>
          <a:xfrm>
            <a:off x="5176061" y="5493951"/>
            <a:ext cx="1389802" cy="1121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王冠"/>
          <p:cNvSpPr/>
          <p:nvPr/>
        </p:nvSpPr>
        <p:spPr>
          <a:xfrm>
            <a:off x="13397560" y="5431757"/>
            <a:ext cx="1345569" cy="118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06" y="0"/>
                  <a:pt x="9725" y="547"/>
                  <a:pt x="9725" y="1222"/>
                </a:cubicBezTo>
                <a:cubicBezTo>
                  <a:pt x="9725" y="1729"/>
                  <a:pt x="9996" y="2163"/>
                  <a:pt x="10383" y="2348"/>
                </a:cubicBezTo>
                <a:lnTo>
                  <a:pt x="7244" y="10951"/>
                </a:lnTo>
                <a:cubicBezTo>
                  <a:pt x="7156" y="11239"/>
                  <a:pt x="6826" y="11311"/>
                  <a:pt x="6648" y="11081"/>
                </a:cubicBezTo>
                <a:lnTo>
                  <a:pt x="1891" y="6438"/>
                </a:lnTo>
                <a:cubicBezTo>
                  <a:pt x="2053" y="6225"/>
                  <a:pt x="2151" y="5946"/>
                  <a:pt x="2151" y="5642"/>
                </a:cubicBezTo>
                <a:cubicBezTo>
                  <a:pt x="2151" y="4967"/>
                  <a:pt x="1669" y="4420"/>
                  <a:pt x="1075" y="4420"/>
                </a:cubicBezTo>
                <a:cubicBezTo>
                  <a:pt x="482" y="4420"/>
                  <a:pt x="0" y="4967"/>
                  <a:pt x="0" y="5642"/>
                </a:cubicBezTo>
                <a:cubicBezTo>
                  <a:pt x="0" y="6317"/>
                  <a:pt x="482" y="6864"/>
                  <a:pt x="1075" y="6864"/>
                </a:cubicBezTo>
                <a:cubicBezTo>
                  <a:pt x="1126" y="6864"/>
                  <a:pt x="1174" y="6858"/>
                  <a:pt x="1222" y="6851"/>
                </a:cubicBezTo>
                <a:lnTo>
                  <a:pt x="2938" y="20929"/>
                </a:lnTo>
                <a:cubicBezTo>
                  <a:pt x="2985" y="21312"/>
                  <a:pt x="3274" y="21600"/>
                  <a:pt x="3615" y="21600"/>
                </a:cubicBezTo>
                <a:lnTo>
                  <a:pt x="17987" y="21600"/>
                </a:lnTo>
                <a:cubicBezTo>
                  <a:pt x="18327" y="21600"/>
                  <a:pt x="18616" y="21316"/>
                  <a:pt x="18664" y="20934"/>
                </a:cubicBezTo>
                <a:lnTo>
                  <a:pt x="20378" y="6851"/>
                </a:lnTo>
                <a:cubicBezTo>
                  <a:pt x="20426" y="6858"/>
                  <a:pt x="20475" y="6864"/>
                  <a:pt x="20525" y="6864"/>
                </a:cubicBezTo>
                <a:cubicBezTo>
                  <a:pt x="21118" y="6864"/>
                  <a:pt x="21600" y="6317"/>
                  <a:pt x="21600" y="5642"/>
                </a:cubicBezTo>
                <a:cubicBezTo>
                  <a:pt x="21600" y="4967"/>
                  <a:pt x="21118" y="4420"/>
                  <a:pt x="20525" y="4420"/>
                </a:cubicBezTo>
                <a:cubicBezTo>
                  <a:pt x="19931" y="4420"/>
                  <a:pt x="19449" y="4967"/>
                  <a:pt x="19449" y="5642"/>
                </a:cubicBezTo>
                <a:cubicBezTo>
                  <a:pt x="19449" y="5953"/>
                  <a:pt x="19551" y="6234"/>
                  <a:pt x="19719" y="6450"/>
                </a:cubicBezTo>
                <a:lnTo>
                  <a:pt x="14952" y="11081"/>
                </a:lnTo>
                <a:cubicBezTo>
                  <a:pt x="14772" y="11298"/>
                  <a:pt x="14445" y="11230"/>
                  <a:pt x="14356" y="10951"/>
                </a:cubicBezTo>
                <a:lnTo>
                  <a:pt x="11200" y="2356"/>
                </a:lnTo>
                <a:cubicBezTo>
                  <a:pt x="11596" y="2176"/>
                  <a:pt x="11875" y="1736"/>
                  <a:pt x="11875" y="1222"/>
                </a:cubicBezTo>
                <a:cubicBezTo>
                  <a:pt x="11875" y="547"/>
                  <a:pt x="11394" y="0"/>
                  <a:pt x="10800" y="0"/>
                </a:cubicBez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旗帜"/>
          <p:cNvSpPr/>
          <p:nvPr/>
        </p:nvSpPr>
        <p:spPr>
          <a:xfrm>
            <a:off x="21542319" y="5654194"/>
            <a:ext cx="1088067" cy="1410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5" y="0"/>
                </a:moveTo>
                <a:cubicBezTo>
                  <a:pt x="616" y="0"/>
                  <a:pt x="0" y="475"/>
                  <a:pt x="0" y="1069"/>
                </a:cubicBezTo>
                <a:cubicBezTo>
                  <a:pt x="0" y="1490"/>
                  <a:pt x="321" y="1855"/>
                  <a:pt x="782" y="2028"/>
                </a:cubicBezTo>
                <a:lnTo>
                  <a:pt x="782" y="21600"/>
                </a:lnTo>
                <a:lnTo>
                  <a:pt x="1993" y="21600"/>
                </a:lnTo>
                <a:lnTo>
                  <a:pt x="1993" y="2023"/>
                </a:lnTo>
                <a:cubicBezTo>
                  <a:pt x="2454" y="1850"/>
                  <a:pt x="2769" y="1490"/>
                  <a:pt x="2769" y="1069"/>
                </a:cubicBezTo>
                <a:cubicBezTo>
                  <a:pt x="2769" y="481"/>
                  <a:pt x="2155" y="0"/>
                  <a:pt x="1385" y="0"/>
                </a:cubicBezTo>
                <a:close/>
                <a:moveTo>
                  <a:pt x="6999" y="2126"/>
                </a:moveTo>
                <a:cubicBezTo>
                  <a:pt x="4468" y="2126"/>
                  <a:pt x="2565" y="2616"/>
                  <a:pt x="2565" y="2616"/>
                </a:cubicBezTo>
                <a:lnTo>
                  <a:pt x="2565" y="13368"/>
                </a:lnTo>
                <a:cubicBezTo>
                  <a:pt x="2565" y="13368"/>
                  <a:pt x="4468" y="12878"/>
                  <a:pt x="6999" y="12878"/>
                </a:cubicBezTo>
                <a:cubicBezTo>
                  <a:pt x="9530" y="12878"/>
                  <a:pt x="12210" y="14253"/>
                  <a:pt x="14916" y="14253"/>
                </a:cubicBezTo>
                <a:cubicBezTo>
                  <a:pt x="17622" y="14253"/>
                  <a:pt x="21600" y="13368"/>
                  <a:pt x="21600" y="13368"/>
                </a:cubicBezTo>
                <a:lnTo>
                  <a:pt x="21600" y="2616"/>
                </a:lnTo>
                <a:cubicBezTo>
                  <a:pt x="21600" y="2616"/>
                  <a:pt x="17615" y="3501"/>
                  <a:pt x="14916" y="3501"/>
                </a:cubicBezTo>
                <a:cubicBezTo>
                  <a:pt x="12217" y="3501"/>
                  <a:pt x="9530" y="2126"/>
                  <a:pt x="6999" y="2126"/>
                </a:cubicBez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票"/>
          <p:cNvSpPr/>
          <p:nvPr/>
        </p:nvSpPr>
        <p:spPr>
          <a:xfrm>
            <a:off x="17199139" y="5673058"/>
            <a:ext cx="1520635" cy="783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3" y="0"/>
                </a:moveTo>
                <a:cubicBezTo>
                  <a:pt x="1323" y="1425"/>
                  <a:pt x="729" y="2568"/>
                  <a:pt x="0" y="2568"/>
                </a:cubicBezTo>
                <a:lnTo>
                  <a:pt x="0" y="3531"/>
                </a:lnTo>
                <a:cubicBezTo>
                  <a:pt x="184" y="3531"/>
                  <a:pt x="329" y="3813"/>
                  <a:pt x="329" y="4169"/>
                </a:cubicBezTo>
                <a:cubicBezTo>
                  <a:pt x="329" y="4526"/>
                  <a:pt x="184" y="4808"/>
                  <a:pt x="0" y="4808"/>
                </a:cubicBezTo>
                <a:lnTo>
                  <a:pt x="0" y="5741"/>
                </a:lnTo>
                <a:cubicBezTo>
                  <a:pt x="184" y="5741"/>
                  <a:pt x="329" y="6024"/>
                  <a:pt x="329" y="6380"/>
                </a:cubicBezTo>
                <a:cubicBezTo>
                  <a:pt x="329" y="6736"/>
                  <a:pt x="184" y="7022"/>
                  <a:pt x="0" y="7022"/>
                </a:cubicBezTo>
                <a:lnTo>
                  <a:pt x="0" y="7952"/>
                </a:lnTo>
                <a:cubicBezTo>
                  <a:pt x="184" y="7952"/>
                  <a:pt x="329" y="8238"/>
                  <a:pt x="329" y="8594"/>
                </a:cubicBezTo>
                <a:cubicBezTo>
                  <a:pt x="329" y="8950"/>
                  <a:pt x="184" y="9233"/>
                  <a:pt x="0" y="9233"/>
                </a:cubicBezTo>
                <a:lnTo>
                  <a:pt x="0" y="10206"/>
                </a:lnTo>
                <a:cubicBezTo>
                  <a:pt x="184" y="10206"/>
                  <a:pt x="329" y="10491"/>
                  <a:pt x="329" y="10847"/>
                </a:cubicBezTo>
                <a:cubicBezTo>
                  <a:pt x="329" y="11204"/>
                  <a:pt x="184" y="11486"/>
                  <a:pt x="0" y="11486"/>
                </a:cubicBezTo>
                <a:lnTo>
                  <a:pt x="0" y="12420"/>
                </a:lnTo>
                <a:cubicBezTo>
                  <a:pt x="184" y="12420"/>
                  <a:pt x="329" y="12702"/>
                  <a:pt x="329" y="13058"/>
                </a:cubicBezTo>
                <a:cubicBezTo>
                  <a:pt x="329" y="13415"/>
                  <a:pt x="184" y="13697"/>
                  <a:pt x="0" y="13697"/>
                </a:cubicBezTo>
                <a:lnTo>
                  <a:pt x="0" y="14630"/>
                </a:lnTo>
                <a:cubicBezTo>
                  <a:pt x="184" y="14630"/>
                  <a:pt x="329" y="14913"/>
                  <a:pt x="329" y="15269"/>
                </a:cubicBezTo>
                <a:cubicBezTo>
                  <a:pt x="329" y="15625"/>
                  <a:pt x="184" y="15908"/>
                  <a:pt x="0" y="15908"/>
                </a:cubicBezTo>
                <a:lnTo>
                  <a:pt x="0" y="16841"/>
                </a:lnTo>
                <a:cubicBezTo>
                  <a:pt x="184" y="16841"/>
                  <a:pt x="329" y="17123"/>
                  <a:pt x="329" y="17480"/>
                </a:cubicBezTo>
                <a:cubicBezTo>
                  <a:pt x="329" y="17836"/>
                  <a:pt x="184" y="18118"/>
                  <a:pt x="0" y="18118"/>
                </a:cubicBezTo>
                <a:lnTo>
                  <a:pt x="0" y="19085"/>
                </a:lnTo>
                <a:cubicBezTo>
                  <a:pt x="724" y="19085"/>
                  <a:pt x="1307" y="20206"/>
                  <a:pt x="1323" y="21600"/>
                </a:cubicBezTo>
                <a:lnTo>
                  <a:pt x="20277" y="21600"/>
                </a:lnTo>
                <a:cubicBezTo>
                  <a:pt x="20277" y="20175"/>
                  <a:pt x="20871" y="19032"/>
                  <a:pt x="21600" y="19032"/>
                </a:cubicBezTo>
                <a:lnTo>
                  <a:pt x="21600" y="18066"/>
                </a:lnTo>
                <a:cubicBezTo>
                  <a:pt x="21416" y="18066"/>
                  <a:pt x="21271" y="17784"/>
                  <a:pt x="21271" y="17427"/>
                </a:cubicBezTo>
                <a:cubicBezTo>
                  <a:pt x="21271" y="17071"/>
                  <a:pt x="21416" y="16789"/>
                  <a:pt x="21600" y="16789"/>
                </a:cubicBezTo>
                <a:lnTo>
                  <a:pt x="21600" y="15855"/>
                </a:lnTo>
                <a:cubicBezTo>
                  <a:pt x="21416" y="15855"/>
                  <a:pt x="21271" y="15573"/>
                  <a:pt x="21271" y="15217"/>
                </a:cubicBezTo>
                <a:cubicBezTo>
                  <a:pt x="21271" y="14860"/>
                  <a:pt x="21416" y="14578"/>
                  <a:pt x="21600" y="14578"/>
                </a:cubicBezTo>
                <a:lnTo>
                  <a:pt x="21600" y="13645"/>
                </a:lnTo>
                <a:cubicBezTo>
                  <a:pt x="21416" y="13645"/>
                  <a:pt x="21271" y="13362"/>
                  <a:pt x="21271" y="13006"/>
                </a:cubicBezTo>
                <a:cubicBezTo>
                  <a:pt x="21271" y="12650"/>
                  <a:pt x="21416" y="12367"/>
                  <a:pt x="21600" y="12367"/>
                </a:cubicBezTo>
                <a:lnTo>
                  <a:pt x="21600" y="11391"/>
                </a:lnTo>
                <a:cubicBezTo>
                  <a:pt x="21416" y="11391"/>
                  <a:pt x="21271" y="11109"/>
                  <a:pt x="21271" y="10753"/>
                </a:cubicBezTo>
                <a:cubicBezTo>
                  <a:pt x="21271" y="10396"/>
                  <a:pt x="21416" y="10114"/>
                  <a:pt x="21600" y="10114"/>
                </a:cubicBezTo>
                <a:lnTo>
                  <a:pt x="21600" y="9180"/>
                </a:lnTo>
                <a:cubicBezTo>
                  <a:pt x="21416" y="9180"/>
                  <a:pt x="21271" y="8898"/>
                  <a:pt x="21271" y="8542"/>
                </a:cubicBezTo>
                <a:cubicBezTo>
                  <a:pt x="21271" y="8185"/>
                  <a:pt x="21416" y="7900"/>
                  <a:pt x="21600" y="7900"/>
                </a:cubicBezTo>
                <a:lnTo>
                  <a:pt x="21600" y="6970"/>
                </a:lnTo>
                <a:cubicBezTo>
                  <a:pt x="21416" y="6970"/>
                  <a:pt x="21271" y="6684"/>
                  <a:pt x="21271" y="6328"/>
                </a:cubicBezTo>
                <a:cubicBezTo>
                  <a:pt x="21271" y="5971"/>
                  <a:pt x="21416" y="5689"/>
                  <a:pt x="21600" y="5689"/>
                </a:cubicBezTo>
                <a:lnTo>
                  <a:pt x="21600" y="4756"/>
                </a:lnTo>
                <a:cubicBezTo>
                  <a:pt x="21416" y="4756"/>
                  <a:pt x="21271" y="4473"/>
                  <a:pt x="21271" y="4117"/>
                </a:cubicBezTo>
                <a:cubicBezTo>
                  <a:pt x="21271" y="3771"/>
                  <a:pt x="21422" y="3478"/>
                  <a:pt x="21600" y="3478"/>
                </a:cubicBezTo>
                <a:lnTo>
                  <a:pt x="21600" y="2515"/>
                </a:lnTo>
                <a:cubicBezTo>
                  <a:pt x="20876" y="2515"/>
                  <a:pt x="20293" y="1394"/>
                  <a:pt x="20277" y="0"/>
                </a:cubicBezTo>
                <a:lnTo>
                  <a:pt x="1323" y="0"/>
                </a:lnTo>
                <a:close/>
                <a:moveTo>
                  <a:pt x="3111" y="2869"/>
                </a:moveTo>
                <a:lnTo>
                  <a:pt x="18494" y="2869"/>
                </a:lnTo>
                <a:cubicBezTo>
                  <a:pt x="19083" y="2869"/>
                  <a:pt x="19563" y="3803"/>
                  <a:pt x="19563" y="4946"/>
                </a:cubicBezTo>
                <a:lnTo>
                  <a:pt x="19563" y="16651"/>
                </a:lnTo>
                <a:lnTo>
                  <a:pt x="19558" y="16651"/>
                </a:lnTo>
                <a:cubicBezTo>
                  <a:pt x="19558" y="17794"/>
                  <a:pt x="19078" y="18728"/>
                  <a:pt x="18489" y="18728"/>
                </a:cubicBezTo>
                <a:lnTo>
                  <a:pt x="3111" y="18728"/>
                </a:lnTo>
                <a:cubicBezTo>
                  <a:pt x="2522" y="18728"/>
                  <a:pt x="2042" y="17794"/>
                  <a:pt x="2042" y="16651"/>
                </a:cubicBezTo>
                <a:lnTo>
                  <a:pt x="2042" y="4946"/>
                </a:lnTo>
                <a:cubicBezTo>
                  <a:pt x="2042" y="3803"/>
                  <a:pt x="2522" y="2869"/>
                  <a:pt x="3111" y="2869"/>
                </a:cubicBezTo>
                <a:close/>
                <a:moveTo>
                  <a:pt x="3111" y="3521"/>
                </a:moveTo>
                <a:cubicBezTo>
                  <a:pt x="2706" y="3521"/>
                  <a:pt x="2377" y="4160"/>
                  <a:pt x="2377" y="4946"/>
                </a:cubicBezTo>
                <a:lnTo>
                  <a:pt x="2377" y="16641"/>
                </a:lnTo>
                <a:cubicBezTo>
                  <a:pt x="2377" y="17427"/>
                  <a:pt x="2706" y="18066"/>
                  <a:pt x="3111" y="18066"/>
                </a:cubicBezTo>
                <a:lnTo>
                  <a:pt x="4959" y="18066"/>
                </a:lnTo>
                <a:lnTo>
                  <a:pt x="4959" y="3521"/>
                </a:lnTo>
                <a:lnTo>
                  <a:pt x="3111" y="3521"/>
                </a:lnTo>
                <a:close/>
                <a:moveTo>
                  <a:pt x="5288" y="3521"/>
                </a:moveTo>
                <a:lnTo>
                  <a:pt x="5288" y="18066"/>
                </a:lnTo>
                <a:lnTo>
                  <a:pt x="16312" y="18066"/>
                </a:lnTo>
                <a:lnTo>
                  <a:pt x="16312" y="3521"/>
                </a:lnTo>
                <a:lnTo>
                  <a:pt x="5288" y="3521"/>
                </a:lnTo>
                <a:close/>
                <a:moveTo>
                  <a:pt x="16641" y="3521"/>
                </a:moveTo>
                <a:lnTo>
                  <a:pt x="16641" y="18066"/>
                </a:lnTo>
                <a:lnTo>
                  <a:pt x="18489" y="18066"/>
                </a:lnTo>
                <a:cubicBezTo>
                  <a:pt x="18894" y="18066"/>
                  <a:pt x="19223" y="17427"/>
                  <a:pt x="19223" y="16641"/>
                </a:cubicBezTo>
                <a:lnTo>
                  <a:pt x="19223" y="4946"/>
                </a:lnTo>
                <a:cubicBezTo>
                  <a:pt x="19223" y="4160"/>
                  <a:pt x="18894" y="3521"/>
                  <a:pt x="18489" y="3521"/>
                </a:cubicBezTo>
                <a:lnTo>
                  <a:pt x="16641" y="3521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计算器"/>
          <p:cNvSpPr/>
          <p:nvPr/>
        </p:nvSpPr>
        <p:spPr>
          <a:xfrm>
            <a:off x="5318020" y="9379467"/>
            <a:ext cx="964500" cy="1365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22" y="0"/>
                </a:moveTo>
                <a:cubicBezTo>
                  <a:pt x="681" y="0"/>
                  <a:pt x="0" y="481"/>
                  <a:pt x="0" y="1075"/>
                </a:cubicBezTo>
                <a:lnTo>
                  <a:pt x="0" y="20525"/>
                </a:lnTo>
                <a:cubicBezTo>
                  <a:pt x="0" y="21119"/>
                  <a:pt x="681" y="21600"/>
                  <a:pt x="1522" y="21600"/>
                </a:cubicBezTo>
                <a:lnTo>
                  <a:pt x="20081" y="21600"/>
                </a:lnTo>
                <a:cubicBezTo>
                  <a:pt x="20922" y="21600"/>
                  <a:pt x="21600" y="21119"/>
                  <a:pt x="21600" y="20525"/>
                </a:cubicBezTo>
                <a:lnTo>
                  <a:pt x="21600" y="1075"/>
                </a:lnTo>
                <a:cubicBezTo>
                  <a:pt x="21592" y="481"/>
                  <a:pt x="20912" y="0"/>
                  <a:pt x="20071" y="0"/>
                </a:cubicBezTo>
                <a:lnTo>
                  <a:pt x="1522" y="0"/>
                </a:lnTo>
                <a:close/>
                <a:moveTo>
                  <a:pt x="2866" y="1696"/>
                </a:moveTo>
                <a:lnTo>
                  <a:pt x="18734" y="1696"/>
                </a:lnTo>
                <a:cubicBezTo>
                  <a:pt x="19017" y="1696"/>
                  <a:pt x="19254" y="1857"/>
                  <a:pt x="19254" y="2062"/>
                </a:cubicBezTo>
                <a:lnTo>
                  <a:pt x="19254" y="4985"/>
                </a:lnTo>
                <a:cubicBezTo>
                  <a:pt x="19254" y="5185"/>
                  <a:pt x="19024" y="5351"/>
                  <a:pt x="18734" y="5351"/>
                </a:cubicBezTo>
                <a:lnTo>
                  <a:pt x="2866" y="5351"/>
                </a:lnTo>
                <a:cubicBezTo>
                  <a:pt x="2583" y="5351"/>
                  <a:pt x="2348" y="5190"/>
                  <a:pt x="2348" y="4985"/>
                </a:cubicBezTo>
                <a:lnTo>
                  <a:pt x="2348" y="2062"/>
                </a:lnTo>
                <a:cubicBezTo>
                  <a:pt x="2348" y="1862"/>
                  <a:pt x="2576" y="1696"/>
                  <a:pt x="2866" y="1696"/>
                </a:cubicBezTo>
                <a:close/>
                <a:moveTo>
                  <a:pt x="17580" y="6615"/>
                </a:moveTo>
                <a:cubicBezTo>
                  <a:pt x="17771" y="6615"/>
                  <a:pt x="17924" y="6723"/>
                  <a:pt x="17924" y="6858"/>
                </a:cubicBezTo>
                <a:cubicBezTo>
                  <a:pt x="17924" y="6993"/>
                  <a:pt x="17771" y="7101"/>
                  <a:pt x="17580" y="7101"/>
                </a:cubicBezTo>
                <a:cubicBezTo>
                  <a:pt x="17389" y="7106"/>
                  <a:pt x="17236" y="6993"/>
                  <a:pt x="17236" y="6858"/>
                </a:cubicBezTo>
                <a:cubicBezTo>
                  <a:pt x="17236" y="6723"/>
                  <a:pt x="17389" y="6615"/>
                  <a:pt x="17580" y="6615"/>
                </a:cubicBezTo>
                <a:close/>
                <a:moveTo>
                  <a:pt x="2890" y="6674"/>
                </a:moveTo>
                <a:lnTo>
                  <a:pt x="5121" y="6674"/>
                </a:lnTo>
                <a:cubicBezTo>
                  <a:pt x="5419" y="6674"/>
                  <a:pt x="5663" y="6847"/>
                  <a:pt x="5663" y="7057"/>
                </a:cubicBezTo>
                <a:lnTo>
                  <a:pt x="5663" y="8073"/>
                </a:lnTo>
                <a:cubicBezTo>
                  <a:pt x="5663" y="8284"/>
                  <a:pt x="5419" y="8456"/>
                  <a:pt x="5121" y="8456"/>
                </a:cubicBezTo>
                <a:lnTo>
                  <a:pt x="2890" y="8456"/>
                </a:lnTo>
                <a:cubicBezTo>
                  <a:pt x="2592" y="8456"/>
                  <a:pt x="2348" y="8284"/>
                  <a:pt x="2348" y="8073"/>
                </a:cubicBezTo>
                <a:lnTo>
                  <a:pt x="2348" y="7057"/>
                </a:lnTo>
                <a:cubicBezTo>
                  <a:pt x="2348" y="6847"/>
                  <a:pt x="2592" y="6674"/>
                  <a:pt x="2890" y="6674"/>
                </a:cubicBezTo>
                <a:close/>
                <a:moveTo>
                  <a:pt x="7400" y="6674"/>
                </a:moveTo>
                <a:lnTo>
                  <a:pt x="9669" y="6674"/>
                </a:lnTo>
                <a:cubicBezTo>
                  <a:pt x="9967" y="6674"/>
                  <a:pt x="10211" y="6847"/>
                  <a:pt x="10211" y="7057"/>
                </a:cubicBezTo>
                <a:lnTo>
                  <a:pt x="10211" y="8073"/>
                </a:lnTo>
                <a:cubicBezTo>
                  <a:pt x="10211" y="8284"/>
                  <a:pt x="9967" y="8456"/>
                  <a:pt x="9669" y="8456"/>
                </a:cubicBezTo>
                <a:lnTo>
                  <a:pt x="7400" y="8456"/>
                </a:lnTo>
                <a:cubicBezTo>
                  <a:pt x="7102" y="8456"/>
                  <a:pt x="6858" y="8284"/>
                  <a:pt x="6858" y="8073"/>
                </a:cubicBezTo>
                <a:lnTo>
                  <a:pt x="6858" y="7057"/>
                </a:lnTo>
                <a:cubicBezTo>
                  <a:pt x="6858" y="6847"/>
                  <a:pt x="7102" y="6674"/>
                  <a:pt x="7400" y="6674"/>
                </a:cubicBezTo>
                <a:close/>
                <a:moveTo>
                  <a:pt x="11924" y="6674"/>
                </a:moveTo>
                <a:lnTo>
                  <a:pt x="14195" y="6674"/>
                </a:lnTo>
                <a:cubicBezTo>
                  <a:pt x="14493" y="6674"/>
                  <a:pt x="14738" y="6847"/>
                  <a:pt x="14738" y="7057"/>
                </a:cubicBezTo>
                <a:lnTo>
                  <a:pt x="14738" y="8073"/>
                </a:lnTo>
                <a:cubicBezTo>
                  <a:pt x="14738" y="8284"/>
                  <a:pt x="14493" y="8456"/>
                  <a:pt x="14195" y="8456"/>
                </a:cubicBezTo>
                <a:lnTo>
                  <a:pt x="11924" y="8456"/>
                </a:lnTo>
                <a:cubicBezTo>
                  <a:pt x="11626" y="8456"/>
                  <a:pt x="11382" y="8284"/>
                  <a:pt x="11382" y="8073"/>
                </a:cubicBezTo>
                <a:lnTo>
                  <a:pt x="11382" y="7057"/>
                </a:lnTo>
                <a:cubicBezTo>
                  <a:pt x="11382" y="6847"/>
                  <a:pt x="11626" y="6674"/>
                  <a:pt x="11924" y="6674"/>
                </a:cubicBezTo>
                <a:close/>
                <a:moveTo>
                  <a:pt x="16433" y="7290"/>
                </a:moveTo>
                <a:lnTo>
                  <a:pt x="18743" y="7290"/>
                </a:lnTo>
                <a:lnTo>
                  <a:pt x="18743" y="7685"/>
                </a:lnTo>
                <a:lnTo>
                  <a:pt x="16433" y="7685"/>
                </a:lnTo>
                <a:lnTo>
                  <a:pt x="16433" y="7290"/>
                </a:lnTo>
                <a:close/>
                <a:moveTo>
                  <a:pt x="17580" y="7867"/>
                </a:moveTo>
                <a:cubicBezTo>
                  <a:pt x="17771" y="7867"/>
                  <a:pt x="17924" y="7975"/>
                  <a:pt x="17924" y="8110"/>
                </a:cubicBezTo>
                <a:cubicBezTo>
                  <a:pt x="17924" y="8245"/>
                  <a:pt x="17771" y="8353"/>
                  <a:pt x="17580" y="8353"/>
                </a:cubicBezTo>
                <a:cubicBezTo>
                  <a:pt x="17389" y="8353"/>
                  <a:pt x="17236" y="8245"/>
                  <a:pt x="17236" y="8110"/>
                </a:cubicBezTo>
                <a:cubicBezTo>
                  <a:pt x="17236" y="7975"/>
                  <a:pt x="17389" y="7867"/>
                  <a:pt x="17580" y="7867"/>
                </a:cubicBezTo>
                <a:close/>
                <a:moveTo>
                  <a:pt x="2890" y="9580"/>
                </a:moveTo>
                <a:lnTo>
                  <a:pt x="5121" y="9580"/>
                </a:lnTo>
                <a:cubicBezTo>
                  <a:pt x="5419" y="9580"/>
                  <a:pt x="5663" y="9752"/>
                  <a:pt x="5663" y="9963"/>
                </a:cubicBezTo>
                <a:lnTo>
                  <a:pt x="5663" y="10979"/>
                </a:lnTo>
                <a:cubicBezTo>
                  <a:pt x="5663" y="11189"/>
                  <a:pt x="5419" y="11362"/>
                  <a:pt x="5121" y="11362"/>
                </a:cubicBezTo>
                <a:lnTo>
                  <a:pt x="2890" y="11362"/>
                </a:lnTo>
                <a:cubicBezTo>
                  <a:pt x="2592" y="11362"/>
                  <a:pt x="2348" y="11189"/>
                  <a:pt x="2348" y="10979"/>
                </a:cubicBezTo>
                <a:lnTo>
                  <a:pt x="2348" y="9963"/>
                </a:lnTo>
                <a:cubicBezTo>
                  <a:pt x="2348" y="9752"/>
                  <a:pt x="2592" y="9580"/>
                  <a:pt x="2890" y="9580"/>
                </a:cubicBezTo>
                <a:close/>
                <a:moveTo>
                  <a:pt x="7400" y="9580"/>
                </a:moveTo>
                <a:lnTo>
                  <a:pt x="9669" y="9580"/>
                </a:lnTo>
                <a:cubicBezTo>
                  <a:pt x="9967" y="9580"/>
                  <a:pt x="10211" y="9752"/>
                  <a:pt x="10211" y="9963"/>
                </a:cubicBezTo>
                <a:lnTo>
                  <a:pt x="10211" y="10979"/>
                </a:lnTo>
                <a:cubicBezTo>
                  <a:pt x="10211" y="11189"/>
                  <a:pt x="9967" y="11362"/>
                  <a:pt x="9669" y="11362"/>
                </a:cubicBezTo>
                <a:lnTo>
                  <a:pt x="7400" y="11362"/>
                </a:lnTo>
                <a:cubicBezTo>
                  <a:pt x="7102" y="11362"/>
                  <a:pt x="6858" y="11189"/>
                  <a:pt x="6858" y="10979"/>
                </a:cubicBezTo>
                <a:lnTo>
                  <a:pt x="6858" y="9963"/>
                </a:lnTo>
                <a:cubicBezTo>
                  <a:pt x="6858" y="9752"/>
                  <a:pt x="7102" y="9580"/>
                  <a:pt x="7400" y="9580"/>
                </a:cubicBezTo>
                <a:close/>
                <a:moveTo>
                  <a:pt x="11924" y="9580"/>
                </a:moveTo>
                <a:lnTo>
                  <a:pt x="14195" y="9580"/>
                </a:lnTo>
                <a:cubicBezTo>
                  <a:pt x="14493" y="9580"/>
                  <a:pt x="14738" y="9752"/>
                  <a:pt x="14738" y="9963"/>
                </a:cubicBezTo>
                <a:lnTo>
                  <a:pt x="14738" y="10979"/>
                </a:lnTo>
                <a:cubicBezTo>
                  <a:pt x="14738" y="11189"/>
                  <a:pt x="14493" y="11362"/>
                  <a:pt x="14195" y="11362"/>
                </a:cubicBezTo>
                <a:lnTo>
                  <a:pt x="11924" y="11362"/>
                </a:lnTo>
                <a:cubicBezTo>
                  <a:pt x="11626" y="11362"/>
                  <a:pt x="11382" y="11189"/>
                  <a:pt x="11382" y="10979"/>
                </a:cubicBezTo>
                <a:lnTo>
                  <a:pt x="11382" y="9963"/>
                </a:lnTo>
                <a:cubicBezTo>
                  <a:pt x="11382" y="9752"/>
                  <a:pt x="11626" y="9580"/>
                  <a:pt x="11924" y="9580"/>
                </a:cubicBezTo>
                <a:close/>
                <a:moveTo>
                  <a:pt x="16969" y="9752"/>
                </a:moveTo>
                <a:lnTo>
                  <a:pt x="17587" y="10189"/>
                </a:lnTo>
                <a:lnTo>
                  <a:pt x="18208" y="9752"/>
                </a:lnTo>
                <a:lnTo>
                  <a:pt x="18598" y="10027"/>
                </a:lnTo>
                <a:lnTo>
                  <a:pt x="17979" y="10466"/>
                </a:lnTo>
                <a:lnTo>
                  <a:pt x="18598" y="10903"/>
                </a:lnTo>
                <a:lnTo>
                  <a:pt x="18199" y="11183"/>
                </a:lnTo>
                <a:lnTo>
                  <a:pt x="17580" y="10746"/>
                </a:lnTo>
                <a:lnTo>
                  <a:pt x="16961" y="11183"/>
                </a:lnTo>
                <a:lnTo>
                  <a:pt x="16572" y="10908"/>
                </a:lnTo>
                <a:lnTo>
                  <a:pt x="17191" y="10471"/>
                </a:lnTo>
                <a:lnTo>
                  <a:pt x="16572" y="10034"/>
                </a:lnTo>
                <a:lnTo>
                  <a:pt x="16969" y="9752"/>
                </a:lnTo>
                <a:close/>
                <a:moveTo>
                  <a:pt x="2890" y="12437"/>
                </a:moveTo>
                <a:lnTo>
                  <a:pt x="5121" y="12437"/>
                </a:lnTo>
                <a:cubicBezTo>
                  <a:pt x="5419" y="12437"/>
                  <a:pt x="5663" y="12609"/>
                  <a:pt x="5663" y="12820"/>
                </a:cubicBezTo>
                <a:lnTo>
                  <a:pt x="5663" y="13834"/>
                </a:lnTo>
                <a:cubicBezTo>
                  <a:pt x="5663" y="14045"/>
                  <a:pt x="5419" y="14219"/>
                  <a:pt x="5121" y="14219"/>
                </a:cubicBezTo>
                <a:lnTo>
                  <a:pt x="2890" y="14219"/>
                </a:lnTo>
                <a:cubicBezTo>
                  <a:pt x="2592" y="14219"/>
                  <a:pt x="2348" y="14045"/>
                  <a:pt x="2348" y="13834"/>
                </a:cubicBezTo>
                <a:lnTo>
                  <a:pt x="2348" y="12820"/>
                </a:lnTo>
                <a:cubicBezTo>
                  <a:pt x="2348" y="12609"/>
                  <a:pt x="2592" y="12437"/>
                  <a:pt x="2890" y="12437"/>
                </a:cubicBezTo>
                <a:close/>
                <a:moveTo>
                  <a:pt x="7400" y="12437"/>
                </a:moveTo>
                <a:lnTo>
                  <a:pt x="9669" y="12437"/>
                </a:lnTo>
                <a:cubicBezTo>
                  <a:pt x="9967" y="12437"/>
                  <a:pt x="10211" y="12609"/>
                  <a:pt x="10211" y="12820"/>
                </a:cubicBezTo>
                <a:lnTo>
                  <a:pt x="10211" y="13834"/>
                </a:lnTo>
                <a:cubicBezTo>
                  <a:pt x="10211" y="14045"/>
                  <a:pt x="9967" y="14219"/>
                  <a:pt x="9669" y="14219"/>
                </a:cubicBezTo>
                <a:lnTo>
                  <a:pt x="7400" y="14219"/>
                </a:lnTo>
                <a:cubicBezTo>
                  <a:pt x="7102" y="14219"/>
                  <a:pt x="6858" y="14045"/>
                  <a:pt x="6858" y="13834"/>
                </a:cubicBezTo>
                <a:lnTo>
                  <a:pt x="6858" y="12820"/>
                </a:lnTo>
                <a:cubicBezTo>
                  <a:pt x="6858" y="12609"/>
                  <a:pt x="7102" y="12437"/>
                  <a:pt x="7400" y="12437"/>
                </a:cubicBezTo>
                <a:close/>
                <a:moveTo>
                  <a:pt x="11924" y="12437"/>
                </a:moveTo>
                <a:lnTo>
                  <a:pt x="14195" y="12437"/>
                </a:lnTo>
                <a:cubicBezTo>
                  <a:pt x="14493" y="12437"/>
                  <a:pt x="14738" y="12609"/>
                  <a:pt x="14738" y="12820"/>
                </a:cubicBezTo>
                <a:lnTo>
                  <a:pt x="14738" y="13834"/>
                </a:lnTo>
                <a:cubicBezTo>
                  <a:pt x="14738" y="14045"/>
                  <a:pt x="14493" y="14219"/>
                  <a:pt x="14195" y="14219"/>
                </a:cubicBezTo>
                <a:lnTo>
                  <a:pt x="11924" y="14219"/>
                </a:lnTo>
                <a:cubicBezTo>
                  <a:pt x="11626" y="14219"/>
                  <a:pt x="11382" y="14045"/>
                  <a:pt x="11382" y="13834"/>
                </a:cubicBezTo>
                <a:lnTo>
                  <a:pt x="11382" y="12820"/>
                </a:lnTo>
                <a:cubicBezTo>
                  <a:pt x="11382" y="12609"/>
                  <a:pt x="11626" y="12437"/>
                  <a:pt x="11924" y="12437"/>
                </a:cubicBezTo>
                <a:close/>
                <a:moveTo>
                  <a:pt x="16426" y="13127"/>
                </a:moveTo>
                <a:lnTo>
                  <a:pt x="18734" y="13127"/>
                </a:lnTo>
                <a:lnTo>
                  <a:pt x="18734" y="13522"/>
                </a:lnTo>
                <a:lnTo>
                  <a:pt x="16426" y="13522"/>
                </a:lnTo>
                <a:lnTo>
                  <a:pt x="16426" y="13127"/>
                </a:lnTo>
                <a:close/>
                <a:moveTo>
                  <a:pt x="2890" y="15292"/>
                </a:moveTo>
                <a:lnTo>
                  <a:pt x="5121" y="15292"/>
                </a:lnTo>
                <a:cubicBezTo>
                  <a:pt x="5419" y="15292"/>
                  <a:pt x="5663" y="15466"/>
                  <a:pt x="5663" y="15677"/>
                </a:cubicBezTo>
                <a:lnTo>
                  <a:pt x="5663" y="16691"/>
                </a:lnTo>
                <a:cubicBezTo>
                  <a:pt x="5663" y="16902"/>
                  <a:pt x="5419" y="17074"/>
                  <a:pt x="5121" y="17074"/>
                </a:cubicBezTo>
                <a:lnTo>
                  <a:pt x="2890" y="17074"/>
                </a:lnTo>
                <a:cubicBezTo>
                  <a:pt x="2592" y="17074"/>
                  <a:pt x="2348" y="16902"/>
                  <a:pt x="2348" y="16691"/>
                </a:cubicBezTo>
                <a:lnTo>
                  <a:pt x="2348" y="15677"/>
                </a:lnTo>
                <a:cubicBezTo>
                  <a:pt x="2348" y="15466"/>
                  <a:pt x="2592" y="15292"/>
                  <a:pt x="2890" y="15292"/>
                </a:cubicBezTo>
                <a:close/>
                <a:moveTo>
                  <a:pt x="7400" y="15292"/>
                </a:moveTo>
                <a:lnTo>
                  <a:pt x="9669" y="15292"/>
                </a:lnTo>
                <a:cubicBezTo>
                  <a:pt x="9967" y="15292"/>
                  <a:pt x="10211" y="15466"/>
                  <a:pt x="10211" y="15677"/>
                </a:cubicBezTo>
                <a:lnTo>
                  <a:pt x="10211" y="16691"/>
                </a:lnTo>
                <a:cubicBezTo>
                  <a:pt x="10211" y="16902"/>
                  <a:pt x="9967" y="17074"/>
                  <a:pt x="9669" y="17074"/>
                </a:cubicBezTo>
                <a:lnTo>
                  <a:pt x="7400" y="17074"/>
                </a:lnTo>
                <a:cubicBezTo>
                  <a:pt x="7102" y="17074"/>
                  <a:pt x="6858" y="16902"/>
                  <a:pt x="6858" y="16691"/>
                </a:cubicBezTo>
                <a:lnTo>
                  <a:pt x="6858" y="15677"/>
                </a:lnTo>
                <a:cubicBezTo>
                  <a:pt x="6858" y="15466"/>
                  <a:pt x="7102" y="15292"/>
                  <a:pt x="7400" y="15292"/>
                </a:cubicBezTo>
                <a:close/>
                <a:moveTo>
                  <a:pt x="11924" y="15292"/>
                </a:moveTo>
                <a:lnTo>
                  <a:pt x="14195" y="15292"/>
                </a:lnTo>
                <a:cubicBezTo>
                  <a:pt x="14493" y="15292"/>
                  <a:pt x="14738" y="15466"/>
                  <a:pt x="14738" y="15677"/>
                </a:cubicBezTo>
                <a:lnTo>
                  <a:pt x="14738" y="16691"/>
                </a:lnTo>
                <a:cubicBezTo>
                  <a:pt x="14738" y="16902"/>
                  <a:pt x="14493" y="17074"/>
                  <a:pt x="14195" y="17074"/>
                </a:cubicBezTo>
                <a:lnTo>
                  <a:pt x="11924" y="17074"/>
                </a:lnTo>
                <a:cubicBezTo>
                  <a:pt x="11626" y="17074"/>
                  <a:pt x="11382" y="16902"/>
                  <a:pt x="11382" y="16691"/>
                </a:cubicBezTo>
                <a:lnTo>
                  <a:pt x="11382" y="15677"/>
                </a:lnTo>
                <a:cubicBezTo>
                  <a:pt x="11382" y="15466"/>
                  <a:pt x="11626" y="15292"/>
                  <a:pt x="11924" y="15292"/>
                </a:cubicBezTo>
                <a:close/>
                <a:moveTo>
                  <a:pt x="17305" y="15368"/>
                </a:moveTo>
                <a:lnTo>
                  <a:pt x="17864" y="15368"/>
                </a:lnTo>
                <a:lnTo>
                  <a:pt x="17864" y="15984"/>
                </a:lnTo>
                <a:lnTo>
                  <a:pt x="18734" y="15984"/>
                </a:lnTo>
                <a:lnTo>
                  <a:pt x="18734" y="16379"/>
                </a:lnTo>
                <a:lnTo>
                  <a:pt x="17864" y="16379"/>
                </a:lnTo>
                <a:lnTo>
                  <a:pt x="17864" y="17000"/>
                </a:lnTo>
                <a:lnTo>
                  <a:pt x="17305" y="17000"/>
                </a:lnTo>
                <a:lnTo>
                  <a:pt x="17305" y="16379"/>
                </a:lnTo>
                <a:lnTo>
                  <a:pt x="16433" y="16379"/>
                </a:lnTo>
                <a:lnTo>
                  <a:pt x="16433" y="15984"/>
                </a:lnTo>
                <a:lnTo>
                  <a:pt x="17305" y="15984"/>
                </a:lnTo>
                <a:lnTo>
                  <a:pt x="17305" y="15368"/>
                </a:lnTo>
                <a:close/>
                <a:moveTo>
                  <a:pt x="2897" y="18144"/>
                </a:moveTo>
                <a:lnTo>
                  <a:pt x="9669" y="18144"/>
                </a:lnTo>
                <a:cubicBezTo>
                  <a:pt x="9967" y="18144"/>
                  <a:pt x="10211" y="18316"/>
                  <a:pt x="10211" y="18527"/>
                </a:cubicBezTo>
                <a:lnTo>
                  <a:pt x="10211" y="19543"/>
                </a:lnTo>
                <a:cubicBezTo>
                  <a:pt x="10211" y="19754"/>
                  <a:pt x="9967" y="19926"/>
                  <a:pt x="9669" y="19926"/>
                </a:cubicBezTo>
                <a:lnTo>
                  <a:pt x="2897" y="19926"/>
                </a:lnTo>
                <a:cubicBezTo>
                  <a:pt x="2599" y="19926"/>
                  <a:pt x="2355" y="19754"/>
                  <a:pt x="2355" y="19543"/>
                </a:cubicBezTo>
                <a:lnTo>
                  <a:pt x="2355" y="18527"/>
                </a:lnTo>
                <a:cubicBezTo>
                  <a:pt x="2355" y="18316"/>
                  <a:pt x="2599" y="18144"/>
                  <a:pt x="2897" y="18144"/>
                </a:cubicBezTo>
                <a:close/>
                <a:moveTo>
                  <a:pt x="11924" y="18144"/>
                </a:moveTo>
                <a:lnTo>
                  <a:pt x="14195" y="18144"/>
                </a:lnTo>
                <a:cubicBezTo>
                  <a:pt x="14493" y="18144"/>
                  <a:pt x="14738" y="18316"/>
                  <a:pt x="14738" y="18527"/>
                </a:cubicBezTo>
                <a:lnTo>
                  <a:pt x="14738" y="19543"/>
                </a:lnTo>
                <a:cubicBezTo>
                  <a:pt x="14738" y="19754"/>
                  <a:pt x="14493" y="19926"/>
                  <a:pt x="14195" y="19926"/>
                </a:cubicBezTo>
                <a:lnTo>
                  <a:pt x="11924" y="19926"/>
                </a:lnTo>
                <a:cubicBezTo>
                  <a:pt x="11626" y="19926"/>
                  <a:pt x="11382" y="19754"/>
                  <a:pt x="11382" y="19543"/>
                </a:cubicBezTo>
                <a:lnTo>
                  <a:pt x="11382" y="18527"/>
                </a:lnTo>
                <a:cubicBezTo>
                  <a:pt x="11382" y="18316"/>
                  <a:pt x="11626" y="18144"/>
                  <a:pt x="11924" y="18144"/>
                </a:cubicBezTo>
                <a:close/>
                <a:moveTo>
                  <a:pt x="16426" y="18517"/>
                </a:moveTo>
                <a:lnTo>
                  <a:pt x="18734" y="18517"/>
                </a:lnTo>
                <a:lnTo>
                  <a:pt x="18734" y="18910"/>
                </a:lnTo>
                <a:lnTo>
                  <a:pt x="16426" y="18910"/>
                </a:lnTo>
                <a:lnTo>
                  <a:pt x="16426" y="18517"/>
                </a:lnTo>
                <a:close/>
                <a:moveTo>
                  <a:pt x="16426" y="19165"/>
                </a:moveTo>
                <a:lnTo>
                  <a:pt x="18734" y="19165"/>
                </a:lnTo>
                <a:lnTo>
                  <a:pt x="18734" y="19558"/>
                </a:lnTo>
                <a:lnTo>
                  <a:pt x="16426" y="19558"/>
                </a:lnTo>
                <a:lnTo>
                  <a:pt x="16426" y="19165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" name="正方形"/>
          <p:cNvSpPr/>
          <p:nvPr/>
        </p:nvSpPr>
        <p:spPr>
          <a:xfrm>
            <a:off x="1540263" y="5477071"/>
            <a:ext cx="1270001" cy="1270001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" name="矩形"/>
          <p:cNvSpPr/>
          <p:nvPr/>
        </p:nvSpPr>
        <p:spPr>
          <a:xfrm>
            <a:off x="1652572" y="5594458"/>
            <a:ext cx="185678" cy="204926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" name="正方形"/>
          <p:cNvSpPr/>
          <p:nvPr/>
        </p:nvSpPr>
        <p:spPr>
          <a:xfrm>
            <a:off x="1677972" y="6521558"/>
            <a:ext cx="141691" cy="141691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" name="正方形"/>
          <p:cNvSpPr/>
          <p:nvPr/>
        </p:nvSpPr>
        <p:spPr>
          <a:xfrm>
            <a:off x="2566972" y="5632558"/>
            <a:ext cx="141691" cy="141691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2" name="正方形"/>
          <p:cNvSpPr/>
          <p:nvPr/>
        </p:nvSpPr>
        <p:spPr>
          <a:xfrm>
            <a:off x="1877722" y="5875058"/>
            <a:ext cx="90431" cy="90430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" name="正方形"/>
          <p:cNvSpPr/>
          <p:nvPr/>
        </p:nvSpPr>
        <p:spPr>
          <a:xfrm>
            <a:off x="2072654" y="5805961"/>
            <a:ext cx="90430" cy="90431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4" name="正方形"/>
          <p:cNvSpPr/>
          <p:nvPr/>
        </p:nvSpPr>
        <p:spPr>
          <a:xfrm>
            <a:off x="2084611" y="5945858"/>
            <a:ext cx="90430" cy="90430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" name="正方形"/>
          <p:cNvSpPr/>
          <p:nvPr/>
        </p:nvSpPr>
        <p:spPr>
          <a:xfrm>
            <a:off x="2279543" y="5876762"/>
            <a:ext cx="90430" cy="90430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" name="正方形"/>
          <p:cNvSpPr/>
          <p:nvPr/>
        </p:nvSpPr>
        <p:spPr>
          <a:xfrm>
            <a:off x="1801522" y="6243358"/>
            <a:ext cx="90431" cy="90430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" name="正方形"/>
          <p:cNvSpPr/>
          <p:nvPr/>
        </p:nvSpPr>
        <p:spPr>
          <a:xfrm>
            <a:off x="1996454" y="6174261"/>
            <a:ext cx="90430" cy="90431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" name="正方形"/>
          <p:cNvSpPr/>
          <p:nvPr/>
        </p:nvSpPr>
        <p:spPr>
          <a:xfrm>
            <a:off x="2008411" y="6314158"/>
            <a:ext cx="90430" cy="90430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" name="正方形"/>
          <p:cNvSpPr/>
          <p:nvPr/>
        </p:nvSpPr>
        <p:spPr>
          <a:xfrm>
            <a:off x="2203343" y="6245062"/>
            <a:ext cx="90430" cy="90430"/>
          </a:xfrm>
          <a:prstGeom prst="rect">
            <a:avLst/>
          </a:prstGeom>
          <a:solidFill>
            <a:srgbClr val="1BBE8F"/>
          </a:solidFill>
          <a:ln w="254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" name="快门"/>
          <p:cNvSpPr/>
          <p:nvPr/>
        </p:nvSpPr>
        <p:spPr>
          <a:xfrm>
            <a:off x="21461372" y="9427071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9683" y="0"/>
                  <a:pt x="8604" y="169"/>
                  <a:pt x="7590" y="484"/>
                </a:cubicBezTo>
                <a:cubicBezTo>
                  <a:pt x="6863" y="2032"/>
                  <a:pt x="5709" y="5429"/>
                  <a:pt x="7045" y="9518"/>
                </a:cubicBezTo>
                <a:lnTo>
                  <a:pt x="8792" y="7302"/>
                </a:lnTo>
                <a:cubicBezTo>
                  <a:pt x="11466" y="3672"/>
                  <a:pt x="14927" y="2482"/>
                  <a:pt x="17201" y="2103"/>
                </a:cubicBezTo>
                <a:cubicBezTo>
                  <a:pt x="15409" y="782"/>
                  <a:pt x="13196" y="0"/>
                  <a:pt x="10800" y="0"/>
                </a:cubicBezTo>
                <a:close/>
                <a:moveTo>
                  <a:pt x="6731" y="795"/>
                </a:moveTo>
                <a:cubicBezTo>
                  <a:pt x="3636" y="2055"/>
                  <a:pt x="1257" y="4709"/>
                  <a:pt x="375" y="7978"/>
                </a:cubicBezTo>
                <a:cubicBezTo>
                  <a:pt x="2737" y="11561"/>
                  <a:pt x="5999" y="12779"/>
                  <a:pt x="7908" y="13191"/>
                </a:cubicBezTo>
                <a:cubicBezTo>
                  <a:pt x="7698" y="12730"/>
                  <a:pt x="7440" y="12174"/>
                  <a:pt x="7307" y="11920"/>
                </a:cubicBezTo>
                <a:cubicBezTo>
                  <a:pt x="7218" y="11752"/>
                  <a:pt x="7099" y="11472"/>
                  <a:pt x="6983" y="11183"/>
                </a:cubicBezTo>
                <a:cubicBezTo>
                  <a:pt x="4953" y="6729"/>
                  <a:pt x="5895" y="2858"/>
                  <a:pt x="6731" y="795"/>
                </a:cubicBezTo>
                <a:close/>
                <a:moveTo>
                  <a:pt x="17908" y="2673"/>
                </a:moveTo>
                <a:cubicBezTo>
                  <a:pt x="15922" y="2904"/>
                  <a:pt x="12483" y="3807"/>
                  <a:pt x="9744" y="7162"/>
                </a:cubicBezTo>
                <a:cubicBezTo>
                  <a:pt x="10018" y="7190"/>
                  <a:pt x="10346" y="7222"/>
                  <a:pt x="10697" y="7255"/>
                </a:cubicBezTo>
                <a:cubicBezTo>
                  <a:pt x="11486" y="7328"/>
                  <a:pt x="12003" y="7394"/>
                  <a:pt x="12346" y="7449"/>
                </a:cubicBezTo>
                <a:cubicBezTo>
                  <a:pt x="17485" y="8250"/>
                  <a:pt x="20224" y="11534"/>
                  <a:pt x="21322" y="13233"/>
                </a:cubicBezTo>
                <a:cubicBezTo>
                  <a:pt x="21502" y="12451"/>
                  <a:pt x="21600" y="11637"/>
                  <a:pt x="21600" y="10800"/>
                </a:cubicBezTo>
                <a:cubicBezTo>
                  <a:pt x="21600" y="7558"/>
                  <a:pt x="20169" y="4653"/>
                  <a:pt x="17908" y="2673"/>
                </a:cubicBezTo>
                <a:close/>
                <a:moveTo>
                  <a:pt x="13308" y="8319"/>
                </a:moveTo>
                <a:lnTo>
                  <a:pt x="13907" y="9853"/>
                </a:lnTo>
                <a:cubicBezTo>
                  <a:pt x="14109" y="10307"/>
                  <a:pt x="14283" y="10754"/>
                  <a:pt x="14430" y="11193"/>
                </a:cubicBezTo>
                <a:lnTo>
                  <a:pt x="14464" y="11278"/>
                </a:lnTo>
                <a:lnTo>
                  <a:pt x="14459" y="11284"/>
                </a:lnTo>
                <a:cubicBezTo>
                  <a:pt x="15895" y="15672"/>
                  <a:pt x="14705" y="19272"/>
                  <a:pt x="13750" y="21188"/>
                </a:cubicBezTo>
                <a:cubicBezTo>
                  <a:pt x="17219" y="20205"/>
                  <a:pt x="19977" y="17534"/>
                  <a:pt x="21079" y="14116"/>
                </a:cubicBezTo>
                <a:cubicBezTo>
                  <a:pt x="20408" y="12922"/>
                  <a:pt x="18101" y="9475"/>
                  <a:pt x="13308" y="8319"/>
                </a:cubicBezTo>
                <a:close/>
                <a:moveTo>
                  <a:pt x="176" y="8866"/>
                </a:moveTo>
                <a:cubicBezTo>
                  <a:pt x="62" y="9494"/>
                  <a:pt x="0" y="10139"/>
                  <a:pt x="0" y="10800"/>
                </a:cubicBezTo>
                <a:cubicBezTo>
                  <a:pt x="0" y="13806"/>
                  <a:pt x="1228" y="16524"/>
                  <a:pt x="3210" y="18482"/>
                </a:cubicBezTo>
                <a:cubicBezTo>
                  <a:pt x="5360" y="18248"/>
                  <a:pt x="8551" y="17337"/>
                  <a:pt x="11239" y="14266"/>
                </a:cubicBezTo>
                <a:cubicBezTo>
                  <a:pt x="11019" y="14250"/>
                  <a:pt x="10811" y="14234"/>
                  <a:pt x="10700" y="14224"/>
                </a:cubicBezTo>
                <a:cubicBezTo>
                  <a:pt x="10631" y="14217"/>
                  <a:pt x="10547" y="14208"/>
                  <a:pt x="10454" y="14199"/>
                </a:cubicBezTo>
                <a:cubicBezTo>
                  <a:pt x="9747" y="14139"/>
                  <a:pt x="9260" y="14076"/>
                  <a:pt x="8999" y="14038"/>
                </a:cubicBezTo>
                <a:lnTo>
                  <a:pt x="8961" y="14035"/>
                </a:lnTo>
                <a:cubicBezTo>
                  <a:pt x="7546" y="13892"/>
                  <a:pt x="3254" y="13106"/>
                  <a:pt x="176" y="8866"/>
                </a:cubicBezTo>
                <a:close/>
                <a:moveTo>
                  <a:pt x="13957" y="11919"/>
                </a:moveTo>
                <a:lnTo>
                  <a:pt x="12432" y="13851"/>
                </a:lnTo>
                <a:lnTo>
                  <a:pt x="12437" y="13854"/>
                </a:lnTo>
                <a:cubicBezTo>
                  <a:pt x="9707" y="17479"/>
                  <a:pt x="6303" y="18696"/>
                  <a:pt x="3854" y="19069"/>
                </a:cubicBezTo>
                <a:cubicBezTo>
                  <a:pt x="5732" y="20648"/>
                  <a:pt x="8155" y="21600"/>
                  <a:pt x="10800" y="21600"/>
                </a:cubicBezTo>
                <a:cubicBezTo>
                  <a:pt x="11515" y="21600"/>
                  <a:pt x="12212" y="21528"/>
                  <a:pt x="12887" y="21396"/>
                </a:cubicBezTo>
                <a:cubicBezTo>
                  <a:pt x="13765" y="19837"/>
                  <a:pt x="15239" y="16329"/>
                  <a:pt x="13957" y="11919"/>
                </a:cubicBez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" name="Dingbat 星号"/>
          <p:cNvSpPr/>
          <p:nvPr/>
        </p:nvSpPr>
        <p:spPr>
          <a:xfrm>
            <a:off x="9216142" y="9394210"/>
            <a:ext cx="1196640" cy="1335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9" h="21354" fill="norm" stroke="1" extrusionOk="0">
                <a:moveTo>
                  <a:pt x="10529" y="0"/>
                </a:moveTo>
                <a:cubicBezTo>
                  <a:pt x="9820" y="0"/>
                  <a:pt x="9110" y="245"/>
                  <a:pt x="8569" y="737"/>
                </a:cubicBezTo>
                <a:cubicBezTo>
                  <a:pt x="7487" y="1720"/>
                  <a:pt x="7487" y="3315"/>
                  <a:pt x="8569" y="4298"/>
                </a:cubicBezTo>
                <a:cubicBezTo>
                  <a:pt x="8826" y="4531"/>
                  <a:pt x="9128" y="4691"/>
                  <a:pt x="9444" y="4812"/>
                </a:cubicBezTo>
                <a:lnTo>
                  <a:pt x="9444" y="4832"/>
                </a:lnTo>
                <a:cubicBezTo>
                  <a:pt x="9543" y="4868"/>
                  <a:pt x="9613" y="4954"/>
                  <a:pt x="9616" y="5056"/>
                </a:cubicBezTo>
                <a:lnTo>
                  <a:pt x="9616" y="9232"/>
                </a:lnTo>
                <a:lnTo>
                  <a:pt x="5646" y="7128"/>
                </a:lnTo>
                <a:cubicBezTo>
                  <a:pt x="5550" y="7074"/>
                  <a:pt x="5504" y="6975"/>
                  <a:pt x="5520" y="6879"/>
                </a:cubicBezTo>
                <a:lnTo>
                  <a:pt x="5515" y="6877"/>
                </a:lnTo>
                <a:cubicBezTo>
                  <a:pt x="5617" y="6133"/>
                  <a:pt x="5360" y="5355"/>
                  <a:pt x="4731" y="4783"/>
                </a:cubicBezTo>
                <a:cubicBezTo>
                  <a:pt x="4190" y="4292"/>
                  <a:pt x="3480" y="4047"/>
                  <a:pt x="2771" y="4047"/>
                </a:cubicBezTo>
                <a:cubicBezTo>
                  <a:pt x="2062" y="4047"/>
                  <a:pt x="1352" y="4292"/>
                  <a:pt x="811" y="4783"/>
                </a:cubicBezTo>
                <a:cubicBezTo>
                  <a:pt x="-271" y="5766"/>
                  <a:pt x="-271" y="7361"/>
                  <a:pt x="811" y="8344"/>
                </a:cubicBezTo>
                <a:cubicBezTo>
                  <a:pt x="1793" y="9237"/>
                  <a:pt x="3320" y="9300"/>
                  <a:pt x="4404" y="8571"/>
                </a:cubicBezTo>
                <a:lnTo>
                  <a:pt x="4426" y="8583"/>
                </a:lnTo>
                <a:cubicBezTo>
                  <a:pt x="4510" y="8524"/>
                  <a:pt x="4626" y="8514"/>
                  <a:pt x="4724" y="8561"/>
                </a:cubicBezTo>
                <a:cubicBezTo>
                  <a:pt x="4725" y="8561"/>
                  <a:pt x="4726" y="8561"/>
                  <a:pt x="4727" y="8561"/>
                </a:cubicBezTo>
                <a:lnTo>
                  <a:pt x="8719" y="10677"/>
                </a:lnTo>
                <a:lnTo>
                  <a:pt x="4727" y="12793"/>
                </a:lnTo>
                <a:cubicBezTo>
                  <a:pt x="4726" y="12793"/>
                  <a:pt x="4725" y="12792"/>
                  <a:pt x="4724" y="12793"/>
                </a:cubicBezTo>
                <a:cubicBezTo>
                  <a:pt x="4626" y="12840"/>
                  <a:pt x="4510" y="12830"/>
                  <a:pt x="4426" y="12770"/>
                </a:cubicBezTo>
                <a:lnTo>
                  <a:pt x="4406" y="12783"/>
                </a:lnTo>
                <a:cubicBezTo>
                  <a:pt x="3920" y="12453"/>
                  <a:pt x="3350" y="12273"/>
                  <a:pt x="2771" y="12273"/>
                </a:cubicBezTo>
                <a:cubicBezTo>
                  <a:pt x="2062" y="12273"/>
                  <a:pt x="1352" y="12518"/>
                  <a:pt x="811" y="13009"/>
                </a:cubicBezTo>
                <a:cubicBezTo>
                  <a:pt x="-271" y="13992"/>
                  <a:pt x="-271" y="15587"/>
                  <a:pt x="811" y="16570"/>
                </a:cubicBezTo>
                <a:cubicBezTo>
                  <a:pt x="1893" y="17553"/>
                  <a:pt x="3649" y="17553"/>
                  <a:pt x="4731" y="16570"/>
                </a:cubicBezTo>
                <a:cubicBezTo>
                  <a:pt x="5360" y="15999"/>
                  <a:pt x="5618" y="15220"/>
                  <a:pt x="5515" y="14475"/>
                </a:cubicBezTo>
                <a:lnTo>
                  <a:pt x="5520" y="14473"/>
                </a:lnTo>
                <a:cubicBezTo>
                  <a:pt x="5504" y="14377"/>
                  <a:pt x="5553" y="14280"/>
                  <a:pt x="5648" y="14226"/>
                </a:cubicBezTo>
                <a:lnTo>
                  <a:pt x="9616" y="12122"/>
                </a:lnTo>
                <a:lnTo>
                  <a:pt x="9616" y="16295"/>
                </a:lnTo>
                <a:cubicBezTo>
                  <a:pt x="9613" y="16397"/>
                  <a:pt x="9543" y="16484"/>
                  <a:pt x="9444" y="16520"/>
                </a:cubicBezTo>
                <a:lnTo>
                  <a:pt x="9444" y="16542"/>
                </a:lnTo>
                <a:cubicBezTo>
                  <a:pt x="9128" y="16663"/>
                  <a:pt x="8826" y="16822"/>
                  <a:pt x="8569" y="17056"/>
                </a:cubicBezTo>
                <a:cubicBezTo>
                  <a:pt x="7487" y="18039"/>
                  <a:pt x="7487" y="19634"/>
                  <a:pt x="8569" y="20617"/>
                </a:cubicBezTo>
                <a:cubicBezTo>
                  <a:pt x="9651" y="21600"/>
                  <a:pt x="11407" y="21600"/>
                  <a:pt x="12489" y="20617"/>
                </a:cubicBezTo>
                <a:cubicBezTo>
                  <a:pt x="13571" y="19634"/>
                  <a:pt x="13571" y="18039"/>
                  <a:pt x="12489" y="17056"/>
                </a:cubicBezTo>
                <a:cubicBezTo>
                  <a:pt x="12231" y="16822"/>
                  <a:pt x="11930" y="16663"/>
                  <a:pt x="11614" y="16542"/>
                </a:cubicBezTo>
                <a:lnTo>
                  <a:pt x="11614" y="16520"/>
                </a:lnTo>
                <a:cubicBezTo>
                  <a:pt x="11517" y="16485"/>
                  <a:pt x="11450" y="16400"/>
                  <a:pt x="11444" y="16301"/>
                </a:cubicBezTo>
                <a:lnTo>
                  <a:pt x="11444" y="12122"/>
                </a:lnTo>
                <a:lnTo>
                  <a:pt x="15410" y="14224"/>
                </a:lnTo>
                <a:lnTo>
                  <a:pt x="15410" y="14226"/>
                </a:lnTo>
                <a:cubicBezTo>
                  <a:pt x="15505" y="14280"/>
                  <a:pt x="15554" y="14377"/>
                  <a:pt x="15538" y="14473"/>
                </a:cubicBezTo>
                <a:lnTo>
                  <a:pt x="15545" y="14477"/>
                </a:lnTo>
                <a:cubicBezTo>
                  <a:pt x="15443" y="15221"/>
                  <a:pt x="15701" y="15999"/>
                  <a:pt x="16329" y="16570"/>
                </a:cubicBezTo>
                <a:cubicBezTo>
                  <a:pt x="17411" y="17553"/>
                  <a:pt x="19165" y="17553"/>
                  <a:pt x="20247" y="16570"/>
                </a:cubicBezTo>
                <a:cubicBezTo>
                  <a:pt x="21329" y="15587"/>
                  <a:pt x="21329" y="13992"/>
                  <a:pt x="20247" y="13009"/>
                </a:cubicBezTo>
                <a:cubicBezTo>
                  <a:pt x="19706" y="12518"/>
                  <a:pt x="18996" y="12273"/>
                  <a:pt x="18287" y="12273"/>
                </a:cubicBezTo>
                <a:cubicBezTo>
                  <a:pt x="17708" y="12273"/>
                  <a:pt x="17140" y="12453"/>
                  <a:pt x="16654" y="12783"/>
                </a:cubicBezTo>
                <a:lnTo>
                  <a:pt x="16632" y="12770"/>
                </a:lnTo>
                <a:cubicBezTo>
                  <a:pt x="16549" y="12829"/>
                  <a:pt x="16434" y="12839"/>
                  <a:pt x="16336" y="12793"/>
                </a:cubicBezTo>
                <a:lnTo>
                  <a:pt x="12341" y="10677"/>
                </a:lnTo>
                <a:lnTo>
                  <a:pt x="16334" y="8561"/>
                </a:lnTo>
                <a:lnTo>
                  <a:pt x="16336" y="8561"/>
                </a:lnTo>
                <a:cubicBezTo>
                  <a:pt x="16434" y="8514"/>
                  <a:pt x="16551" y="8524"/>
                  <a:pt x="16634" y="8583"/>
                </a:cubicBezTo>
                <a:lnTo>
                  <a:pt x="16656" y="8571"/>
                </a:lnTo>
                <a:cubicBezTo>
                  <a:pt x="17740" y="9300"/>
                  <a:pt x="19265" y="9237"/>
                  <a:pt x="20247" y="8344"/>
                </a:cubicBezTo>
                <a:cubicBezTo>
                  <a:pt x="21329" y="7361"/>
                  <a:pt x="21329" y="5766"/>
                  <a:pt x="20247" y="4783"/>
                </a:cubicBezTo>
                <a:cubicBezTo>
                  <a:pt x="19706" y="4292"/>
                  <a:pt x="18996" y="4047"/>
                  <a:pt x="18287" y="4047"/>
                </a:cubicBezTo>
                <a:cubicBezTo>
                  <a:pt x="17578" y="4047"/>
                  <a:pt x="16870" y="4292"/>
                  <a:pt x="16329" y="4783"/>
                </a:cubicBezTo>
                <a:cubicBezTo>
                  <a:pt x="15701" y="5354"/>
                  <a:pt x="15444" y="6131"/>
                  <a:pt x="15545" y="6875"/>
                </a:cubicBezTo>
                <a:lnTo>
                  <a:pt x="15538" y="6879"/>
                </a:lnTo>
                <a:cubicBezTo>
                  <a:pt x="15554" y="6975"/>
                  <a:pt x="15508" y="7074"/>
                  <a:pt x="15412" y="7128"/>
                </a:cubicBezTo>
                <a:lnTo>
                  <a:pt x="11444" y="9232"/>
                </a:lnTo>
                <a:lnTo>
                  <a:pt x="11444" y="5050"/>
                </a:lnTo>
                <a:cubicBezTo>
                  <a:pt x="11450" y="4951"/>
                  <a:pt x="11517" y="4867"/>
                  <a:pt x="11614" y="4832"/>
                </a:cubicBezTo>
                <a:lnTo>
                  <a:pt x="11614" y="4812"/>
                </a:lnTo>
                <a:cubicBezTo>
                  <a:pt x="11930" y="4691"/>
                  <a:pt x="12232" y="4531"/>
                  <a:pt x="12489" y="4298"/>
                </a:cubicBezTo>
                <a:cubicBezTo>
                  <a:pt x="13571" y="3315"/>
                  <a:pt x="13571" y="1720"/>
                  <a:pt x="12489" y="737"/>
                </a:cubicBezTo>
                <a:cubicBezTo>
                  <a:pt x="11948" y="245"/>
                  <a:pt x="11238" y="0"/>
                  <a:pt x="10529" y="0"/>
                </a:cubicBez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" name="精准营销"/>
          <p:cNvSpPr txBox="1"/>
          <p:nvPr/>
        </p:nvSpPr>
        <p:spPr>
          <a:xfrm>
            <a:off x="17103294" y="11137900"/>
            <a:ext cx="1638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精准营销</a:t>
            </a:r>
          </a:p>
        </p:txBody>
      </p:sp>
      <p:sp>
        <p:nvSpPr>
          <p:cNvPr id="203" name="望远镜"/>
          <p:cNvSpPr/>
          <p:nvPr/>
        </p:nvSpPr>
        <p:spPr>
          <a:xfrm>
            <a:off x="17348533" y="9375972"/>
            <a:ext cx="1147824" cy="1372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326" y="0"/>
                </a:moveTo>
                <a:lnTo>
                  <a:pt x="16276" y="1451"/>
                </a:lnTo>
                <a:lnTo>
                  <a:pt x="18550" y="4798"/>
                </a:lnTo>
                <a:lnTo>
                  <a:pt x="21600" y="3348"/>
                </a:lnTo>
                <a:lnTo>
                  <a:pt x="19326" y="0"/>
                </a:lnTo>
                <a:close/>
                <a:moveTo>
                  <a:pt x="15925" y="2086"/>
                </a:moveTo>
                <a:lnTo>
                  <a:pt x="2336" y="8535"/>
                </a:lnTo>
                <a:lnTo>
                  <a:pt x="2887" y="9345"/>
                </a:lnTo>
                <a:lnTo>
                  <a:pt x="1596" y="9345"/>
                </a:lnTo>
                <a:lnTo>
                  <a:pt x="1001" y="8453"/>
                </a:lnTo>
                <a:lnTo>
                  <a:pt x="0" y="8929"/>
                </a:lnTo>
                <a:lnTo>
                  <a:pt x="978" y="10383"/>
                </a:lnTo>
                <a:lnTo>
                  <a:pt x="3593" y="10383"/>
                </a:lnTo>
                <a:lnTo>
                  <a:pt x="4111" y="11144"/>
                </a:lnTo>
                <a:lnTo>
                  <a:pt x="9812" y="8436"/>
                </a:lnTo>
                <a:lnTo>
                  <a:pt x="9812" y="10059"/>
                </a:lnTo>
                <a:lnTo>
                  <a:pt x="13335" y="10059"/>
                </a:lnTo>
                <a:lnTo>
                  <a:pt x="13335" y="6762"/>
                </a:lnTo>
                <a:lnTo>
                  <a:pt x="17700" y="4696"/>
                </a:lnTo>
                <a:lnTo>
                  <a:pt x="15925" y="2086"/>
                </a:lnTo>
                <a:close/>
                <a:moveTo>
                  <a:pt x="7753" y="10636"/>
                </a:moveTo>
                <a:lnTo>
                  <a:pt x="7753" y="11932"/>
                </a:lnTo>
                <a:lnTo>
                  <a:pt x="8695" y="11932"/>
                </a:lnTo>
                <a:lnTo>
                  <a:pt x="3938" y="21600"/>
                </a:lnTo>
                <a:lnTo>
                  <a:pt x="4852" y="21600"/>
                </a:lnTo>
                <a:lnTo>
                  <a:pt x="10589" y="11932"/>
                </a:lnTo>
                <a:lnTo>
                  <a:pt x="10591" y="11932"/>
                </a:lnTo>
                <a:lnTo>
                  <a:pt x="10997" y="21600"/>
                </a:lnTo>
                <a:lnTo>
                  <a:pt x="11911" y="21600"/>
                </a:lnTo>
                <a:lnTo>
                  <a:pt x="12483" y="11983"/>
                </a:lnTo>
                <a:lnTo>
                  <a:pt x="18189" y="21600"/>
                </a:lnTo>
                <a:lnTo>
                  <a:pt x="19105" y="21600"/>
                </a:lnTo>
                <a:lnTo>
                  <a:pt x="14348" y="11932"/>
                </a:lnTo>
                <a:lnTo>
                  <a:pt x="15183" y="11932"/>
                </a:lnTo>
                <a:lnTo>
                  <a:pt x="15183" y="10636"/>
                </a:lnTo>
                <a:lnTo>
                  <a:pt x="7753" y="10636"/>
                </a:lnTo>
                <a:close/>
              </a:path>
            </a:pathLst>
          </a:cu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收款能力:聚合码</a:t>
            </a:r>
          </a:p>
        </p:txBody>
      </p:sp>
      <p:sp>
        <p:nvSpPr>
          <p:cNvPr id="206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7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" name="成组"/>
          <p:cNvGrpSpPr/>
          <p:nvPr/>
        </p:nvGrpSpPr>
        <p:grpSpPr>
          <a:xfrm>
            <a:off x="1018484" y="2209336"/>
            <a:ext cx="6758140" cy="10795001"/>
            <a:chOff x="0" y="0"/>
            <a:chExt cx="6758138" cy="10795000"/>
          </a:xfrm>
        </p:grpSpPr>
        <p:pic>
          <p:nvPicPr>
            <p:cNvPr id="208" name="图像" descr="图像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58139" cy="10795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" name="王冠"/>
            <p:cNvSpPr/>
            <p:nvPr/>
          </p:nvSpPr>
          <p:spPr>
            <a:xfrm>
              <a:off x="4290590" y="7920318"/>
              <a:ext cx="566895" cy="498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206" y="0"/>
                    <a:pt x="9725" y="547"/>
                    <a:pt x="9725" y="1222"/>
                  </a:cubicBezTo>
                  <a:cubicBezTo>
                    <a:pt x="9725" y="1729"/>
                    <a:pt x="9996" y="2163"/>
                    <a:pt x="10383" y="2348"/>
                  </a:cubicBezTo>
                  <a:lnTo>
                    <a:pt x="7244" y="10951"/>
                  </a:lnTo>
                  <a:cubicBezTo>
                    <a:pt x="7156" y="11239"/>
                    <a:pt x="6826" y="11311"/>
                    <a:pt x="6648" y="11081"/>
                  </a:cubicBezTo>
                  <a:lnTo>
                    <a:pt x="1891" y="6438"/>
                  </a:lnTo>
                  <a:cubicBezTo>
                    <a:pt x="2053" y="6225"/>
                    <a:pt x="2151" y="5946"/>
                    <a:pt x="2151" y="5642"/>
                  </a:cubicBezTo>
                  <a:cubicBezTo>
                    <a:pt x="2151" y="4967"/>
                    <a:pt x="1669" y="4420"/>
                    <a:pt x="1075" y="4420"/>
                  </a:cubicBezTo>
                  <a:cubicBezTo>
                    <a:pt x="482" y="4420"/>
                    <a:pt x="0" y="4967"/>
                    <a:pt x="0" y="5642"/>
                  </a:cubicBezTo>
                  <a:cubicBezTo>
                    <a:pt x="0" y="6317"/>
                    <a:pt x="482" y="6864"/>
                    <a:pt x="1075" y="6864"/>
                  </a:cubicBezTo>
                  <a:cubicBezTo>
                    <a:pt x="1126" y="6864"/>
                    <a:pt x="1174" y="6858"/>
                    <a:pt x="1222" y="6851"/>
                  </a:cubicBezTo>
                  <a:lnTo>
                    <a:pt x="2938" y="20929"/>
                  </a:lnTo>
                  <a:cubicBezTo>
                    <a:pt x="2985" y="21312"/>
                    <a:pt x="3274" y="21600"/>
                    <a:pt x="3615" y="21600"/>
                  </a:cubicBezTo>
                  <a:lnTo>
                    <a:pt x="17987" y="21600"/>
                  </a:lnTo>
                  <a:cubicBezTo>
                    <a:pt x="18327" y="21600"/>
                    <a:pt x="18616" y="21316"/>
                    <a:pt x="18664" y="20934"/>
                  </a:cubicBezTo>
                  <a:lnTo>
                    <a:pt x="20378" y="6851"/>
                  </a:lnTo>
                  <a:cubicBezTo>
                    <a:pt x="20426" y="6858"/>
                    <a:pt x="20475" y="6864"/>
                    <a:pt x="20525" y="6864"/>
                  </a:cubicBezTo>
                  <a:cubicBezTo>
                    <a:pt x="21118" y="6864"/>
                    <a:pt x="21600" y="6317"/>
                    <a:pt x="21600" y="5642"/>
                  </a:cubicBezTo>
                  <a:cubicBezTo>
                    <a:pt x="21600" y="4967"/>
                    <a:pt x="21118" y="4420"/>
                    <a:pt x="20525" y="4420"/>
                  </a:cubicBezTo>
                  <a:cubicBezTo>
                    <a:pt x="19931" y="4420"/>
                    <a:pt x="19449" y="4967"/>
                    <a:pt x="19449" y="5642"/>
                  </a:cubicBezTo>
                  <a:cubicBezTo>
                    <a:pt x="19449" y="5953"/>
                    <a:pt x="19551" y="6234"/>
                    <a:pt x="19719" y="6450"/>
                  </a:cubicBezTo>
                  <a:lnTo>
                    <a:pt x="14952" y="11081"/>
                  </a:lnTo>
                  <a:cubicBezTo>
                    <a:pt x="14772" y="11298"/>
                    <a:pt x="14445" y="11230"/>
                    <a:pt x="14356" y="10951"/>
                  </a:cubicBezTo>
                  <a:lnTo>
                    <a:pt x="11200" y="2356"/>
                  </a:lnTo>
                  <a:cubicBezTo>
                    <a:pt x="11596" y="2176"/>
                    <a:pt x="11875" y="1736"/>
                    <a:pt x="11875" y="1222"/>
                  </a:cubicBezTo>
                  <a:cubicBezTo>
                    <a:pt x="11875" y="547"/>
                    <a:pt x="11394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11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95340" y="11801028"/>
            <a:ext cx="2404429" cy="780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成组" descr="成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53981" y="2199340"/>
            <a:ext cx="5311534" cy="1079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聚合营销码.mp4" descr="聚合营销码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8388505" y="3467651"/>
            <a:ext cx="4653564" cy="8252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成组" descr="成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40790" y="2209336"/>
            <a:ext cx="5311534" cy="1079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5450.PNG" descr="IMG_545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789704" y="3470528"/>
            <a:ext cx="4642103" cy="825262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圆形"/>
          <p:cNvSpPr/>
          <p:nvPr/>
        </p:nvSpPr>
        <p:spPr>
          <a:xfrm>
            <a:off x="10791135" y="5224523"/>
            <a:ext cx="140758" cy="14075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" name="线条"/>
          <p:cNvSpPr/>
          <p:nvPr/>
        </p:nvSpPr>
        <p:spPr>
          <a:xfrm>
            <a:off x="9938332" y="5294901"/>
            <a:ext cx="863021" cy="1"/>
          </a:xfrm>
          <a:prstGeom prst="line">
            <a:avLst/>
          </a:prstGeom>
          <a:ln w="25400">
            <a:solidFill>
              <a:srgbClr val="1BBE8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" name="订单金额"/>
          <p:cNvSpPr txBox="1"/>
          <p:nvPr/>
        </p:nvSpPr>
        <p:spPr>
          <a:xfrm>
            <a:off x="8808641" y="5085351"/>
            <a:ext cx="10287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订单金额</a:t>
            </a:r>
          </a:p>
        </p:txBody>
      </p:sp>
      <p:sp>
        <p:nvSpPr>
          <p:cNvPr id="219" name="圆形"/>
          <p:cNvSpPr/>
          <p:nvPr/>
        </p:nvSpPr>
        <p:spPr>
          <a:xfrm>
            <a:off x="10791135" y="4513323"/>
            <a:ext cx="140758" cy="14075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" name="线条"/>
          <p:cNvSpPr/>
          <p:nvPr/>
        </p:nvSpPr>
        <p:spPr>
          <a:xfrm>
            <a:off x="9938332" y="4583701"/>
            <a:ext cx="863021" cy="1"/>
          </a:xfrm>
          <a:prstGeom prst="line">
            <a:avLst/>
          </a:prstGeom>
          <a:ln w="25400">
            <a:solidFill>
              <a:srgbClr val="1BBE8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" name="门店名称"/>
          <p:cNvSpPr txBox="1"/>
          <p:nvPr/>
        </p:nvSpPr>
        <p:spPr>
          <a:xfrm>
            <a:off x="8808641" y="4374151"/>
            <a:ext cx="10287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门店名称</a:t>
            </a:r>
          </a:p>
        </p:txBody>
      </p:sp>
      <p:sp>
        <p:nvSpPr>
          <p:cNvPr id="222" name="圆形"/>
          <p:cNvSpPr/>
          <p:nvPr/>
        </p:nvSpPr>
        <p:spPr>
          <a:xfrm>
            <a:off x="10791135" y="5859523"/>
            <a:ext cx="140758" cy="14075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3" name="线条"/>
          <p:cNvSpPr/>
          <p:nvPr/>
        </p:nvSpPr>
        <p:spPr>
          <a:xfrm>
            <a:off x="9938332" y="5929901"/>
            <a:ext cx="863021" cy="1"/>
          </a:xfrm>
          <a:prstGeom prst="line">
            <a:avLst/>
          </a:prstGeom>
          <a:ln w="25400">
            <a:solidFill>
              <a:srgbClr val="1BBE8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" name="切换会员支付"/>
          <p:cNvSpPr txBox="1"/>
          <p:nvPr/>
        </p:nvSpPr>
        <p:spPr>
          <a:xfrm>
            <a:off x="8453041" y="5720351"/>
            <a:ext cx="14859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切换会员支付</a:t>
            </a:r>
          </a:p>
        </p:txBody>
      </p:sp>
      <p:sp>
        <p:nvSpPr>
          <p:cNvPr id="225" name="圆形"/>
          <p:cNvSpPr/>
          <p:nvPr/>
        </p:nvSpPr>
        <p:spPr>
          <a:xfrm>
            <a:off x="10803835" y="6405623"/>
            <a:ext cx="140758" cy="14075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" name="线条"/>
          <p:cNvSpPr/>
          <p:nvPr/>
        </p:nvSpPr>
        <p:spPr>
          <a:xfrm>
            <a:off x="9951032" y="6476001"/>
            <a:ext cx="863021" cy="1"/>
          </a:xfrm>
          <a:prstGeom prst="line">
            <a:avLst/>
          </a:prstGeom>
          <a:ln w="25400">
            <a:solidFill>
              <a:srgbClr val="1BBE8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" name="支付备注"/>
          <p:cNvSpPr txBox="1"/>
          <p:nvPr/>
        </p:nvSpPr>
        <p:spPr>
          <a:xfrm>
            <a:off x="8922941" y="6266451"/>
            <a:ext cx="10287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支付备注</a:t>
            </a:r>
          </a:p>
        </p:txBody>
      </p:sp>
      <p:sp>
        <p:nvSpPr>
          <p:cNvPr id="228" name="圆形"/>
          <p:cNvSpPr/>
          <p:nvPr/>
        </p:nvSpPr>
        <p:spPr>
          <a:xfrm>
            <a:off x="15299635" y="5859523"/>
            <a:ext cx="140758" cy="14075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9" name="线条"/>
          <p:cNvSpPr/>
          <p:nvPr/>
        </p:nvSpPr>
        <p:spPr>
          <a:xfrm>
            <a:off x="15401872" y="5929901"/>
            <a:ext cx="863021" cy="1"/>
          </a:xfrm>
          <a:prstGeom prst="line">
            <a:avLst/>
          </a:prstGeom>
          <a:ln w="25400">
            <a:solidFill>
              <a:srgbClr val="1BBE8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0" name="会员充值"/>
          <p:cNvSpPr txBox="1"/>
          <p:nvPr/>
        </p:nvSpPr>
        <p:spPr>
          <a:xfrm>
            <a:off x="16348862" y="5720351"/>
            <a:ext cx="10287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会员充值</a:t>
            </a:r>
          </a:p>
        </p:txBody>
      </p:sp>
      <p:sp>
        <p:nvSpPr>
          <p:cNvPr id="231" name="圆形"/>
          <p:cNvSpPr/>
          <p:nvPr/>
        </p:nvSpPr>
        <p:spPr>
          <a:xfrm>
            <a:off x="15299635" y="7526462"/>
            <a:ext cx="140758" cy="14075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2" name="线条"/>
          <p:cNvSpPr/>
          <p:nvPr/>
        </p:nvSpPr>
        <p:spPr>
          <a:xfrm>
            <a:off x="15401872" y="7596840"/>
            <a:ext cx="863021" cy="1"/>
          </a:xfrm>
          <a:prstGeom prst="line">
            <a:avLst/>
          </a:prstGeom>
          <a:ln w="25400">
            <a:solidFill>
              <a:srgbClr val="1BBE8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3" name="优惠抵扣"/>
          <p:cNvSpPr txBox="1"/>
          <p:nvPr/>
        </p:nvSpPr>
        <p:spPr>
          <a:xfrm>
            <a:off x="16348862" y="7387290"/>
            <a:ext cx="10287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优惠抵扣</a:t>
            </a:r>
          </a:p>
        </p:txBody>
      </p:sp>
      <p:sp>
        <p:nvSpPr>
          <p:cNvPr id="234" name="圆形"/>
          <p:cNvSpPr/>
          <p:nvPr/>
        </p:nvSpPr>
        <p:spPr>
          <a:xfrm>
            <a:off x="10778435" y="7536458"/>
            <a:ext cx="140758" cy="14075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5" name="线条"/>
          <p:cNvSpPr/>
          <p:nvPr/>
        </p:nvSpPr>
        <p:spPr>
          <a:xfrm>
            <a:off x="9925632" y="7606837"/>
            <a:ext cx="863021" cy="1"/>
          </a:xfrm>
          <a:prstGeom prst="line">
            <a:avLst/>
          </a:prstGeom>
          <a:ln w="25400">
            <a:solidFill>
              <a:srgbClr val="1BBE8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6" name="实付金额"/>
          <p:cNvSpPr txBox="1"/>
          <p:nvPr/>
        </p:nvSpPr>
        <p:spPr>
          <a:xfrm>
            <a:off x="8897541" y="7397287"/>
            <a:ext cx="10287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实付金额</a:t>
            </a:r>
          </a:p>
        </p:txBody>
      </p:sp>
      <p:sp>
        <p:nvSpPr>
          <p:cNvPr id="237" name="圆形"/>
          <p:cNvSpPr/>
          <p:nvPr/>
        </p:nvSpPr>
        <p:spPr>
          <a:xfrm>
            <a:off x="15299635" y="11247562"/>
            <a:ext cx="140758" cy="140758"/>
          </a:xfrm>
          <a:prstGeom prst="ellipse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8" name="线条"/>
          <p:cNvSpPr/>
          <p:nvPr/>
        </p:nvSpPr>
        <p:spPr>
          <a:xfrm>
            <a:off x="15401872" y="11317940"/>
            <a:ext cx="863021" cy="1"/>
          </a:xfrm>
          <a:prstGeom prst="line">
            <a:avLst/>
          </a:prstGeom>
          <a:ln w="25400">
            <a:solidFill>
              <a:srgbClr val="1BBE8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9" name="支付按钮"/>
          <p:cNvSpPr txBox="1"/>
          <p:nvPr/>
        </p:nvSpPr>
        <p:spPr>
          <a:xfrm>
            <a:off x="16348862" y="11108390"/>
            <a:ext cx="10287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支付按钮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7282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收款能力:收银插件</a:t>
            </a:r>
          </a:p>
        </p:txBody>
      </p:sp>
      <p:sp>
        <p:nvSpPr>
          <p:cNvPr id="242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3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 l="26708" t="0" r="7763" b="0"/>
          <a:stretch>
            <a:fillRect/>
          </a:stretch>
        </p:blipFill>
        <p:spPr>
          <a:xfrm>
            <a:off x="15119143" y="2590293"/>
            <a:ext cx="7286675" cy="467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9546" y="2518461"/>
            <a:ext cx="10148378" cy="261014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无需与收银软件打通，无需额外购买硬件设备，无需培训门店收银员，只需装一个软件，就可以利用商家原有码枪和打印机轻松实现移动收款！自动读取客显，1秒钟完成客户移动支付！多门店，多款台，多收银员轻松对账,电子会卡，电子优惠券无缝打通"/>
          <p:cNvSpPr txBox="1"/>
          <p:nvPr/>
        </p:nvSpPr>
        <p:spPr>
          <a:xfrm>
            <a:off x="1485752" y="5819444"/>
            <a:ext cx="11174184" cy="427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3400"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        无需与收银软件打通，无需额外购买硬件设备，无需培训门店收银员，只需装一个软件，就可以利用商家原有码枪和打印机轻松实现移动收款！自动读取客显，1秒钟完成客户移动支付！多门店，多款台，多收银员轻松对账,电子会卡，电子优惠券无缝打通</a:t>
            </a:r>
          </a:p>
        </p:txBody>
      </p:sp>
      <p:sp>
        <p:nvSpPr>
          <p:cNvPr id="247" name="windows收银机插件"/>
          <p:cNvSpPr txBox="1"/>
          <p:nvPr/>
        </p:nvSpPr>
        <p:spPr>
          <a:xfrm>
            <a:off x="16862812" y="7175500"/>
            <a:ext cx="3799285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windows收银机插件</a:t>
            </a:r>
          </a:p>
        </p:txBody>
      </p:sp>
      <p:pic>
        <p:nvPicPr>
          <p:cNvPr id="248" name="图像" descr="图像"/>
          <p:cNvPicPr>
            <a:picLocks noChangeAspect="1"/>
          </p:cNvPicPr>
          <p:nvPr/>
        </p:nvPicPr>
        <p:blipFill>
          <a:blip r:embed="rId5">
            <a:extLst/>
          </a:blip>
          <a:srcRect l="0" t="15053" r="3354" b="12277"/>
          <a:stretch>
            <a:fillRect/>
          </a:stretch>
        </p:blipFill>
        <p:spPr>
          <a:xfrm>
            <a:off x="15518869" y="8652910"/>
            <a:ext cx="4322870" cy="3410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 l="5583" t="0" r="72013" b="23002"/>
          <a:stretch>
            <a:fillRect/>
          </a:stretch>
        </p:blipFill>
        <p:spPr>
          <a:xfrm>
            <a:off x="19917537" y="8231705"/>
            <a:ext cx="2491213" cy="3600189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安卓收银机插件"/>
          <p:cNvSpPr txBox="1"/>
          <p:nvPr/>
        </p:nvSpPr>
        <p:spPr>
          <a:xfrm>
            <a:off x="17371806" y="12502907"/>
            <a:ext cx="2781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安卓收银机插件</a:t>
            </a:r>
          </a:p>
        </p:txBody>
      </p:sp>
      <p:sp>
        <p:nvSpPr>
          <p:cNvPr id="251" name="收银系统0改造"/>
          <p:cNvSpPr txBox="1"/>
          <p:nvPr/>
        </p:nvSpPr>
        <p:spPr>
          <a:xfrm>
            <a:off x="1691718" y="10791686"/>
            <a:ext cx="453328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 algn="l">
              <a:buSzPct val="80000"/>
              <a:buBlip>
                <a:blip r:embed="rId6"/>
              </a:buBlip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收银系统0改造</a:t>
            </a:r>
          </a:p>
        </p:txBody>
      </p:sp>
      <p:sp>
        <p:nvSpPr>
          <p:cNvPr id="252" name="收银流程0改变"/>
          <p:cNvSpPr txBox="1"/>
          <p:nvPr/>
        </p:nvSpPr>
        <p:spPr>
          <a:xfrm>
            <a:off x="7906794" y="10791686"/>
            <a:ext cx="453328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 algn="l">
              <a:buSzPct val="80000"/>
              <a:buBlip>
                <a:blip r:embed="rId6"/>
              </a:buBlip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收银流程0改变</a:t>
            </a:r>
          </a:p>
        </p:txBody>
      </p:sp>
      <p:sp>
        <p:nvSpPr>
          <p:cNvPr id="253" name="收银员0培训"/>
          <p:cNvSpPr txBox="1"/>
          <p:nvPr/>
        </p:nvSpPr>
        <p:spPr>
          <a:xfrm>
            <a:off x="1691718" y="11872557"/>
            <a:ext cx="397448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 algn="l">
              <a:buSzPct val="80000"/>
              <a:buBlip>
                <a:blip r:embed="rId6"/>
              </a:buBlip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收银员0培训</a:t>
            </a:r>
          </a:p>
        </p:txBody>
      </p:sp>
      <p:sp>
        <p:nvSpPr>
          <p:cNvPr id="254" name="收银对账0差错"/>
          <p:cNvSpPr txBox="1"/>
          <p:nvPr/>
        </p:nvSpPr>
        <p:spPr>
          <a:xfrm>
            <a:off x="7876168" y="11874257"/>
            <a:ext cx="453328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 algn="l">
              <a:buSzPct val="80000"/>
              <a:buBlip>
                <a:blip r:embed="rId6"/>
              </a:buBlip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收银对账0差错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收款能力:收款APP</a:t>
            </a:r>
          </a:p>
        </p:txBody>
      </p:sp>
      <p:sp>
        <p:nvSpPr>
          <p:cNvPr id="257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8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聚合收款…"/>
          <p:cNvSpPr txBox="1"/>
          <p:nvPr/>
        </p:nvSpPr>
        <p:spPr>
          <a:xfrm>
            <a:off x="18321928" y="2963565"/>
            <a:ext cx="4705494" cy="9861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聚合收款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支持主扫与被扫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支持收款语音播报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收款报表查看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收款流水查看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订单退款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收银员管理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交接班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会员管理</a:t>
            </a:r>
          </a:p>
          <a:p>
            <a:pPr marL="228600" indent="-228600" algn="l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卡券核销</a:t>
            </a:r>
          </a:p>
        </p:txBody>
      </p:sp>
      <p:pic>
        <p:nvPicPr>
          <p:cNvPr id="260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3867" y="2735894"/>
            <a:ext cx="4951310" cy="10062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65990" y="2735894"/>
            <a:ext cx="4951311" cy="10062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29186" y="2735894"/>
            <a:ext cx="4951311" cy="10062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71A07310-725A-4D47-931D-7F387F242E65-9521-00000CC28B514F99_tmp.PNG" descr="71A07310-725A-4D47-931D-7F387F242E65-9521-00000CC28B514F99_tmp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69383" y="3941719"/>
            <a:ext cx="4321782" cy="7683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F6E95F10-53FB-401A-8A06-E078BB395BBE-9521-00000CC340155C09_tmp.PNG" descr="F6E95F10-53FB-401A-8A06-E078BB395BBE-9521-00000CC340155C09_tmp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76691" y="3938456"/>
            <a:ext cx="4321782" cy="7683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79500A50-65DC-4CFE-BE5A-3127F6DFA2DE-9521-00000CC2973B9B75_tmp.PNG" descr="79500A50-65DC-4CFE-BE5A-3127F6DFA2DE-9521-00000CC2973B9B75_tmp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343202" y="3938458"/>
            <a:ext cx="4321782" cy="7683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移动支付的竞争进入“下半场”"/>
          <p:cNvSpPr txBox="1"/>
          <p:nvPr/>
        </p:nvSpPr>
        <p:spPr>
          <a:xfrm>
            <a:off x="857247" y="400046"/>
            <a:ext cx="19404386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/>
            <a:r>
              <a:t>收款能力:智能POS</a:t>
            </a:r>
          </a:p>
        </p:txBody>
      </p:sp>
      <p:sp>
        <p:nvSpPr>
          <p:cNvPr id="268" name="矩形"/>
          <p:cNvSpPr/>
          <p:nvPr/>
        </p:nvSpPr>
        <p:spPr>
          <a:xfrm>
            <a:off x="-4" y="380996"/>
            <a:ext cx="382993" cy="1270001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9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5892" y="615945"/>
            <a:ext cx="3898901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图像" descr="图像"/>
          <p:cNvPicPr>
            <a:picLocks noChangeAspect="1"/>
          </p:cNvPicPr>
          <p:nvPr/>
        </p:nvPicPr>
        <p:blipFill>
          <a:blip r:embed="rId3">
            <a:extLst/>
          </a:blip>
          <a:srcRect l="27588" t="14454" r="23025" b="0"/>
          <a:stretch>
            <a:fillRect/>
          </a:stretch>
        </p:blipFill>
        <p:spPr>
          <a:xfrm>
            <a:off x="14275775" y="0"/>
            <a:ext cx="11834578" cy="13716019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深度定制的智能POS机…"/>
          <p:cNvSpPr txBox="1"/>
          <p:nvPr/>
        </p:nvSpPr>
        <p:spPr>
          <a:xfrm>
            <a:off x="1473969" y="3407993"/>
            <a:ext cx="8819357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深度定制的智能POS机</a:t>
            </a:r>
          </a:p>
          <a:p>
            <a:pPr algn="l"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继承手机APP所有的功能基础之上</a:t>
            </a:r>
          </a:p>
          <a:p>
            <a:pPr algn="l">
              <a:defRPr sz="4400">
                <a:solidFill>
                  <a:srgbClr val="1BBE8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t>支持储蓄卡／信用卡的刷卡收款</a:t>
            </a:r>
          </a:p>
        </p:txBody>
      </p:sp>
      <p:pic>
        <p:nvPicPr>
          <p:cNvPr id="272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5787" y="7400361"/>
            <a:ext cx="2713656" cy="4824277"/>
          </a:xfrm>
          <a:prstGeom prst="rect">
            <a:avLst/>
          </a:prstGeom>
          <a:ln w="63500">
            <a:solidFill>
              <a:srgbClr val="DDDDDD"/>
            </a:solidFill>
            <a:miter lim="400000"/>
          </a:ln>
        </p:spPr>
      </p:pic>
      <p:pic>
        <p:nvPicPr>
          <p:cNvPr id="273" name="图像" descr="图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31767" y="7400361"/>
            <a:ext cx="2713656" cy="4824276"/>
          </a:xfrm>
          <a:prstGeom prst="rect">
            <a:avLst/>
          </a:prstGeom>
          <a:ln w="63500">
            <a:solidFill>
              <a:srgbClr val="DDDDDD"/>
            </a:solidFill>
            <a:miter lim="400000"/>
          </a:ln>
        </p:spPr>
      </p:pic>
      <p:pic>
        <p:nvPicPr>
          <p:cNvPr id="274" name="图像" descr="图像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37747" y="7400360"/>
            <a:ext cx="2713656" cy="4824277"/>
          </a:xfrm>
          <a:prstGeom prst="rect">
            <a:avLst/>
          </a:prstGeom>
          <a:ln w="63500">
            <a:solidFill>
              <a:srgbClr val="DDDDDD"/>
            </a:solidFill>
            <a:miter lim="400000"/>
          </a:ln>
        </p:spPr>
      </p:pic>
      <p:sp>
        <p:nvSpPr>
          <p:cNvPr id="275" name="箭头 10"/>
          <p:cNvSpPr/>
          <p:nvPr/>
        </p:nvSpPr>
        <p:spPr>
          <a:xfrm>
            <a:off x="4784366" y="9609601"/>
            <a:ext cx="502477" cy="405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3" y="0"/>
                </a:moveTo>
                <a:lnTo>
                  <a:pt x="7430" y="3919"/>
                </a:lnTo>
                <a:lnTo>
                  <a:pt x="12357" y="8377"/>
                </a:lnTo>
                <a:lnTo>
                  <a:pt x="0" y="8377"/>
                </a:lnTo>
                <a:lnTo>
                  <a:pt x="0" y="13231"/>
                </a:lnTo>
                <a:lnTo>
                  <a:pt x="12288" y="13231"/>
                </a:lnTo>
                <a:lnTo>
                  <a:pt x="7420" y="17700"/>
                </a:lnTo>
                <a:lnTo>
                  <a:pt x="9753" y="21600"/>
                </a:lnTo>
                <a:lnTo>
                  <a:pt x="21600" y="10728"/>
                </a:lnTo>
                <a:lnTo>
                  <a:pt x="9743" y="0"/>
                </a:lnTo>
                <a:close/>
              </a:path>
            </a:pathLst>
          </a:custGeom>
          <a:solidFill>
            <a:srgbClr val="EAAC2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6" name="箭头 10"/>
          <p:cNvSpPr/>
          <p:nvPr/>
        </p:nvSpPr>
        <p:spPr>
          <a:xfrm>
            <a:off x="9022246" y="9609601"/>
            <a:ext cx="502477" cy="405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3" y="0"/>
                </a:moveTo>
                <a:lnTo>
                  <a:pt x="7430" y="3919"/>
                </a:lnTo>
                <a:lnTo>
                  <a:pt x="12357" y="8377"/>
                </a:lnTo>
                <a:lnTo>
                  <a:pt x="0" y="8377"/>
                </a:lnTo>
                <a:lnTo>
                  <a:pt x="0" y="13231"/>
                </a:lnTo>
                <a:lnTo>
                  <a:pt x="12288" y="13231"/>
                </a:lnTo>
                <a:lnTo>
                  <a:pt x="7420" y="17700"/>
                </a:lnTo>
                <a:lnTo>
                  <a:pt x="9753" y="21600"/>
                </a:lnTo>
                <a:lnTo>
                  <a:pt x="21600" y="10728"/>
                </a:lnTo>
                <a:lnTo>
                  <a:pt x="9743" y="0"/>
                </a:lnTo>
                <a:close/>
              </a:path>
            </a:pathLst>
          </a:custGeom>
          <a:solidFill>
            <a:srgbClr val="EAAC2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7" name="推荐使用:新大陆星POS/拉卡拉/旺POS/通联POS/商米"/>
          <p:cNvSpPr txBox="1"/>
          <p:nvPr/>
        </p:nvSpPr>
        <p:spPr>
          <a:xfrm>
            <a:off x="1473969" y="5983638"/>
            <a:ext cx="1145321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rgbClr val="535353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/>
            <a:r>
              <a:t>推荐使用:新大陆星POS/拉卡拉/旺POS/通联POS/商米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